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1"/>
  </p:notesMasterIdLst>
  <p:sldIdLst>
    <p:sldId id="296" r:id="rId3"/>
    <p:sldId id="760" r:id="rId4"/>
    <p:sldId id="618" r:id="rId5"/>
    <p:sldId id="638" r:id="rId6"/>
    <p:sldId id="756" r:id="rId7"/>
    <p:sldId id="840" r:id="rId8"/>
    <p:sldId id="703" r:id="rId9"/>
    <p:sldId id="841" r:id="rId10"/>
    <p:sldId id="778" r:id="rId11"/>
    <p:sldId id="796" r:id="rId12"/>
    <p:sldId id="774" r:id="rId13"/>
    <p:sldId id="836" r:id="rId14"/>
    <p:sldId id="797" r:id="rId15"/>
    <p:sldId id="842" r:id="rId16"/>
    <p:sldId id="776" r:id="rId17"/>
    <p:sldId id="789" r:id="rId18"/>
    <p:sldId id="792" r:id="rId19"/>
    <p:sldId id="794" r:id="rId20"/>
    <p:sldId id="795" r:id="rId21"/>
    <p:sldId id="843" r:id="rId22"/>
    <p:sldId id="822" r:id="rId23"/>
    <p:sldId id="823" r:id="rId24"/>
    <p:sldId id="824" r:id="rId25"/>
    <p:sldId id="825" r:id="rId26"/>
    <p:sldId id="826" r:id="rId27"/>
    <p:sldId id="827" r:id="rId28"/>
    <p:sldId id="828" r:id="rId29"/>
    <p:sldId id="829" r:id="rId30"/>
    <p:sldId id="830" r:id="rId31"/>
    <p:sldId id="831" r:id="rId32"/>
    <p:sldId id="832" r:id="rId33"/>
    <p:sldId id="844" r:id="rId34"/>
    <p:sldId id="725" r:id="rId35"/>
    <p:sldId id="687" r:id="rId36"/>
    <p:sldId id="688" r:id="rId37"/>
    <p:sldId id="689" r:id="rId38"/>
    <p:sldId id="837" r:id="rId39"/>
    <p:sldId id="838" r:id="rId40"/>
    <p:sldId id="690" r:id="rId41"/>
    <p:sldId id="691" r:id="rId42"/>
    <p:sldId id="692" r:id="rId43"/>
    <p:sldId id="693" r:id="rId44"/>
    <p:sldId id="839" r:id="rId45"/>
    <p:sldId id="759" r:id="rId46"/>
    <p:sldId id="726" r:id="rId47"/>
    <p:sldId id="262" r:id="rId48"/>
    <p:sldId id="833" r:id="rId49"/>
    <p:sldId id="835"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840"/>
            <p14:sldId id="703"/>
            <p14:sldId id="841"/>
            <p14:sldId id="778"/>
            <p14:sldId id="796"/>
            <p14:sldId id="774"/>
            <p14:sldId id="836"/>
            <p14:sldId id="797"/>
            <p14:sldId id="842"/>
            <p14:sldId id="776"/>
            <p14:sldId id="789"/>
            <p14:sldId id="792"/>
            <p14:sldId id="794"/>
            <p14:sldId id="795"/>
            <p14:sldId id="843"/>
            <p14:sldId id="822"/>
            <p14:sldId id="823"/>
            <p14:sldId id="824"/>
            <p14:sldId id="825"/>
            <p14:sldId id="826"/>
            <p14:sldId id="827"/>
            <p14:sldId id="828"/>
            <p14:sldId id="829"/>
            <p14:sldId id="830"/>
            <p14:sldId id="831"/>
            <p14:sldId id="832"/>
            <p14:sldId id="844"/>
            <p14:sldId id="725"/>
            <p14:sldId id="687"/>
            <p14:sldId id="688"/>
            <p14:sldId id="689"/>
            <p14:sldId id="837"/>
            <p14:sldId id="838"/>
            <p14:sldId id="690"/>
            <p14:sldId id="691"/>
            <p14:sldId id="692"/>
            <p14:sldId id="693"/>
            <p14:sldId id="839"/>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A8C7"/>
    <a:srgbClr val="F98A28"/>
    <a:srgbClr val="EEEEEE"/>
    <a:srgbClr val="FFFF00"/>
    <a:srgbClr val="FFFFFF"/>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8" autoAdjust="0"/>
    <p:restoredTop sz="76364" autoAdjust="0"/>
  </p:normalViewPr>
  <p:slideViewPr>
    <p:cSldViewPr>
      <p:cViewPr varScale="1">
        <p:scale>
          <a:sx n="74" d="100"/>
          <a:sy n="74" d="100"/>
        </p:scale>
        <p:origin x="1200"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459892008"/>
        <c:axId val="459898280"/>
      </c:lineChart>
      <c:catAx>
        <c:axId val="4598920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59898280"/>
        <c:crosses val="autoZero"/>
        <c:auto val="1"/>
        <c:lblAlgn val="ctr"/>
        <c:lblOffset val="100"/>
        <c:noMultiLvlLbl val="0"/>
      </c:catAx>
      <c:valAx>
        <c:axId val="459898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598920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6778D480-B120-49F5-874A-EAD643C9151F}" type="presOf" srcId="{C7F16E43-B57E-4D5D-B862-31AF3C49C101}" destId="{8B0863EE-CAF7-4726-A39C-624B18079FB1}" srcOrd="0" destOrd="0" presId="urn:microsoft.com/office/officeart/2005/8/layout/radial6"/>
    <dgm:cxn modelId="{990F0EA6-DA91-41E4-BE10-2732F261AFAA}" type="presOf" srcId="{BCAE19AC-0635-41A0-B93E-14388F7990CC}" destId="{517ABFBA-4E0D-4BE7-B229-3797C115DB4D}" srcOrd="0" destOrd="0" presId="urn:microsoft.com/office/officeart/2005/8/layout/radial6"/>
    <dgm:cxn modelId="{40A26D8A-E307-4340-9F8C-9D7BFB0B7723}" type="presOf" srcId="{B012B291-A616-4BC6-9370-CD9321A1E47C}" destId="{CBE46D69-316A-4A66-A2B7-94AAEAF8BAC2}"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ECDC9DDB-C268-4FA6-A2F8-F3940E9A2DE4}" type="presOf" srcId="{FBCE9F03-15B4-48CA-938A-F65E2E0CC669}" destId="{3BBDBF18-A5B1-4F45-B9A2-1B10986488C1}" srcOrd="0" destOrd="0" presId="urn:microsoft.com/office/officeart/2005/8/layout/radial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B4B7A0BB-D0DD-4C04-BD3F-82A8F1F98B36}" type="presOf" srcId="{6DC79F61-FF8F-49E6-82E9-D9AFB5ECAAE6}" destId="{B3061133-6317-42B1-B159-5E6466D19DFA}" srcOrd="0" destOrd="0" presId="urn:microsoft.com/office/officeart/2005/8/layout/radial6"/>
    <dgm:cxn modelId="{789270EB-0D2D-4F10-AF06-9199C0F96F42}" type="presOf" srcId="{5B190AF3-AD8E-4B2F-B8C8-FD0DA40B2174}" destId="{AE8A46A3-FEA9-43A6-AF59-3B1111B88F1F}"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4C7864DF-92E8-4595-A4CF-42AE98C1BDE6}" type="presOf" srcId="{2BC19692-FE61-40A0-B3EB-251422C17EBE}" destId="{8FF77C59-D311-4785-BA98-C48284A4260C}" srcOrd="0" destOrd="0" presId="urn:microsoft.com/office/officeart/2005/8/layout/radial6"/>
    <dgm:cxn modelId="{6878F001-A2BE-4CF7-8DFE-62278D8E95D3}" type="presOf" srcId="{FF6ED301-4437-4961-940C-1414E305B443}" destId="{331B85EC-7C50-4F61-806E-5DC3B2D805D8}" srcOrd="0" destOrd="0" presId="urn:microsoft.com/office/officeart/2005/8/layout/radial6"/>
    <dgm:cxn modelId="{ED1742CA-6C12-4259-B46E-B73C68016ECE}" type="presOf" srcId="{D2A4F74C-C46D-43A3-A2A0-3EA62AD791AB}" destId="{E46DEA03-1C15-497B-B069-84FC88716F6F}" srcOrd="0" destOrd="0" presId="urn:microsoft.com/office/officeart/2005/8/layout/radial6"/>
    <dgm:cxn modelId="{CDBAC7A4-6FBD-4F75-9F63-BD82223546FC}" type="presOf" srcId="{70D485AD-6038-4BAE-9838-84D517A20A2B}" destId="{8648740D-CCC2-4679-AEEC-78FD69374AE9}" srcOrd="0" destOrd="0" presId="urn:microsoft.com/office/officeart/2005/8/layout/radial6"/>
    <dgm:cxn modelId="{B2B33EDB-6C4D-40A5-9485-865CF6F5B59A}" type="presOf" srcId="{79161FB4-6960-4DBB-A08A-B58470EF0699}" destId="{63BBFADA-00AA-4C15-BB20-06DBBDBCCF18}" srcOrd="0" destOrd="0" presId="urn:microsoft.com/office/officeart/2005/8/layout/radial6"/>
    <dgm:cxn modelId="{CF24A012-4D82-4D96-98D2-E7067685E0B7}" type="presOf" srcId="{9DC03F21-BED6-4B51-9D65-71360D809B66}" destId="{9FB7942C-2A36-47D2-8A6D-979AE590B49B}"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B87A2CA0-0B83-4D46-A126-A1D6DDAEE2FF}" type="presParOf" srcId="{3BBDBF18-A5B1-4F45-B9A2-1B10986488C1}" destId="{CBE46D69-316A-4A66-A2B7-94AAEAF8BAC2}" srcOrd="0" destOrd="0" presId="urn:microsoft.com/office/officeart/2005/8/layout/radial6"/>
    <dgm:cxn modelId="{2F9F1918-BFC1-4B0B-AA37-8A47093753C1}" type="presParOf" srcId="{3BBDBF18-A5B1-4F45-B9A2-1B10986488C1}" destId="{517ABFBA-4E0D-4BE7-B229-3797C115DB4D}" srcOrd="1" destOrd="0" presId="urn:microsoft.com/office/officeart/2005/8/layout/radial6"/>
    <dgm:cxn modelId="{9E0BC3CF-5919-4932-8757-658CF8019803}" type="presParOf" srcId="{3BBDBF18-A5B1-4F45-B9A2-1B10986488C1}" destId="{C6EF502B-8380-47FD-98D9-143EE59B2338}" srcOrd="2" destOrd="0" presId="urn:microsoft.com/office/officeart/2005/8/layout/radial6"/>
    <dgm:cxn modelId="{9C3E0AF6-2585-424A-9B3A-BFD8B57223D1}" type="presParOf" srcId="{3BBDBF18-A5B1-4F45-B9A2-1B10986488C1}" destId="{AE8A46A3-FEA9-43A6-AF59-3B1111B88F1F}" srcOrd="3" destOrd="0" presId="urn:microsoft.com/office/officeart/2005/8/layout/radial6"/>
    <dgm:cxn modelId="{F96341C2-8D83-4C37-AF4C-269B5635F42B}" type="presParOf" srcId="{3BBDBF18-A5B1-4F45-B9A2-1B10986488C1}" destId="{331B85EC-7C50-4F61-806E-5DC3B2D805D8}" srcOrd="4" destOrd="0" presId="urn:microsoft.com/office/officeart/2005/8/layout/radial6"/>
    <dgm:cxn modelId="{2B9300A8-AB30-4EC6-89EA-437CC20AA9E6}" type="presParOf" srcId="{3BBDBF18-A5B1-4F45-B9A2-1B10986488C1}" destId="{45DBB55B-B2AE-496C-BD2C-0BEC4CCEAD35}" srcOrd="5" destOrd="0" presId="urn:microsoft.com/office/officeart/2005/8/layout/radial6"/>
    <dgm:cxn modelId="{C2D4FA2F-986A-4ACC-82AC-5B98BB34272B}" type="presParOf" srcId="{3BBDBF18-A5B1-4F45-B9A2-1B10986488C1}" destId="{8B0863EE-CAF7-4726-A39C-624B18079FB1}" srcOrd="6" destOrd="0" presId="urn:microsoft.com/office/officeart/2005/8/layout/radial6"/>
    <dgm:cxn modelId="{A6E735E6-A8DE-4472-A8FB-7730E8BC71F6}" type="presParOf" srcId="{3BBDBF18-A5B1-4F45-B9A2-1B10986488C1}" destId="{8FF77C59-D311-4785-BA98-C48284A4260C}" srcOrd="7" destOrd="0" presId="urn:microsoft.com/office/officeart/2005/8/layout/radial6"/>
    <dgm:cxn modelId="{6E025128-ABA4-4B69-A438-65AB38BCF5FF}" type="presParOf" srcId="{3BBDBF18-A5B1-4F45-B9A2-1B10986488C1}" destId="{BDA8D1BA-B52A-48A1-8A61-2F4C1E52B1C7}" srcOrd="8" destOrd="0" presId="urn:microsoft.com/office/officeart/2005/8/layout/radial6"/>
    <dgm:cxn modelId="{3A03DE0A-9014-4037-90C3-A5C65EC1F3A5}" type="presParOf" srcId="{3BBDBF18-A5B1-4F45-B9A2-1B10986488C1}" destId="{E46DEA03-1C15-497B-B069-84FC88716F6F}" srcOrd="9" destOrd="0" presId="urn:microsoft.com/office/officeart/2005/8/layout/radial6"/>
    <dgm:cxn modelId="{65BE582B-3F3B-45BE-9471-9CB9AE69624D}" type="presParOf" srcId="{3BBDBF18-A5B1-4F45-B9A2-1B10986488C1}" destId="{63BBFADA-00AA-4C15-BB20-06DBBDBCCF18}" srcOrd="10" destOrd="0" presId="urn:microsoft.com/office/officeart/2005/8/layout/radial6"/>
    <dgm:cxn modelId="{D9848C63-2932-4ACB-A176-7AE558980534}" type="presParOf" srcId="{3BBDBF18-A5B1-4F45-B9A2-1B10986488C1}" destId="{4A41A6EC-390A-4B60-968E-BEFBF2E948EC}" srcOrd="11" destOrd="0" presId="urn:microsoft.com/office/officeart/2005/8/layout/radial6"/>
    <dgm:cxn modelId="{78790819-81C7-4419-9505-4E6CEB861331}" type="presParOf" srcId="{3BBDBF18-A5B1-4F45-B9A2-1B10986488C1}" destId="{9FB7942C-2A36-47D2-8A6D-979AE590B49B}" srcOrd="12" destOrd="0" presId="urn:microsoft.com/office/officeart/2005/8/layout/radial6"/>
    <dgm:cxn modelId="{B7D46BFD-6E10-411D-B0A5-48A83F86CC7B}" type="presParOf" srcId="{3BBDBF18-A5B1-4F45-B9A2-1B10986488C1}" destId="{8648740D-CCC2-4679-AEEC-78FD69374AE9}" srcOrd="13" destOrd="0" presId="urn:microsoft.com/office/officeart/2005/8/layout/radial6"/>
    <dgm:cxn modelId="{FCD44089-09E1-44AF-91AE-55DBB7C9F6DA}" type="presParOf" srcId="{3BBDBF18-A5B1-4F45-B9A2-1B10986488C1}" destId="{A6C292FD-086A-4566-9FBE-D7FD8D725438}" srcOrd="14" destOrd="0" presId="urn:microsoft.com/office/officeart/2005/8/layout/radial6"/>
    <dgm:cxn modelId="{B054BED0-EE97-4A11-B9B2-E10EBC6F1113}"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E1C02A6B-20A3-4507-A096-FCD3101BEB19}"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4">
            <a:lumMod val="75000"/>
          </a:schemeClr>
        </a:solidFill>
      </dgm:spPr>
      <dgm:t>
        <a:bodyPr/>
        <a:lstStyle/>
        <a:p>
          <a:r>
            <a:rPr lang="zh-CN" altLang="en-US" sz="1600" smtClean="0"/>
            <a:t>面向高温合金的机器学习方法及其应用</a:t>
          </a:r>
          <a:endParaRPr lang="zh-CN" altLang="en-US" sz="16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4">
            <a:lumMod val="75000"/>
          </a:schemeClr>
        </a:solidFill>
      </dgm:spPr>
      <dgm:t>
        <a:bodyPr/>
        <a:lstStyle/>
        <a:p>
          <a:r>
            <a:rPr lang="zh-CN" altLang="en-US" sz="1600" b="1" dirty="0" smtClean="0">
              <a:solidFill>
                <a:srgbClr val="FF0000"/>
              </a:solidFill>
            </a:rPr>
            <a:t>性能预测方法</a:t>
          </a:r>
          <a:endParaRPr lang="zh-CN" altLang="en-US" sz="1600" b="1" dirty="0">
            <a:solidFill>
              <a:srgbClr val="FF0000"/>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4">
            <a:lumMod val="75000"/>
          </a:schemeClr>
        </a:solidFill>
      </dgm:spPr>
      <dgm:t>
        <a:bodyPr/>
        <a:lstStyle/>
        <a:p>
          <a:r>
            <a:rPr lang="zh-CN" altLang="en-US" sz="1600" b="1" dirty="0" smtClean="0">
              <a:solidFill>
                <a:schemeClr val="bg1"/>
              </a:solidFill>
            </a:rPr>
            <a:t>基于主动学习的多层级特征分析方法</a:t>
          </a:r>
          <a:endParaRPr lang="zh-CN" altLang="en-US" sz="1600" b="1"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299514BF-5A8F-4E5C-AC20-705FAD970C57}">
      <dgm:prSet phldrT="[文本]" custT="1"/>
      <dgm:spPr>
        <a:solidFill>
          <a:schemeClr val="accent4">
            <a:lumMod val="75000"/>
          </a:schemeClr>
        </a:solidFill>
      </dgm:spPr>
      <dgm:t>
        <a:bodyPr/>
        <a:lstStyle/>
        <a:p>
          <a:r>
            <a:rPr lang="zh-CN" altLang="en-US" sz="1200" b="1" dirty="0" smtClean="0">
              <a:solidFill>
                <a:srgbClr val="FF0000"/>
              </a:solidFill>
            </a:rPr>
            <a:t>基于聚类的最优回归集成学习方法</a:t>
          </a:r>
          <a:endParaRPr lang="zh-CN" altLang="en-US" sz="1200" b="1" dirty="0">
            <a:solidFill>
              <a:srgbClr val="FF0000"/>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4">
            <a:lumMod val="75000"/>
          </a:schemeClr>
        </a:solidFill>
      </dgm:spPr>
      <dgm:t>
        <a:bodyPr/>
        <a:lstStyle/>
        <a:p>
          <a:r>
            <a:rPr lang="zh-CN" altLang="en-US" sz="1200" b="1" dirty="0" smtClean="0">
              <a:solidFill>
                <a:srgbClr val="FF0000"/>
              </a:solidFill>
            </a:rPr>
            <a:t>在蠕变数据中的应用</a:t>
          </a:r>
          <a:endParaRPr lang="zh-CN" altLang="en-US" sz="1200" b="1" dirty="0">
            <a:solidFill>
              <a:srgbClr val="FF0000"/>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0BFA1CD-95A6-4477-9B7A-C4F482009022}" type="presOf" srcId="{299514BF-5A8F-4E5C-AC20-705FAD970C57}" destId="{2AC453B5-CEF3-4FE2-AB06-0646F5A88E84}" srcOrd="0" destOrd="3" presId="urn:microsoft.com/office/officeart/2008/layout/VerticalCurvedList"/>
    <dgm:cxn modelId="{DBFECFA9-CD41-4C1E-AB3D-961AF102D877}" type="presOf" srcId="{B0FE94B4-7746-4CE6-82E9-616E25290601}" destId="{2AC453B5-CEF3-4FE2-AB06-0646F5A88E84}" srcOrd="0" destOrd="1"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701F7D04-97B7-452F-A3F1-CC3E6F31887D}" type="presOf" srcId="{EEC4CF63-C19C-4428-A191-567F637D3731}" destId="{2AC453B5-CEF3-4FE2-AB06-0646F5A88E84}" srcOrd="0" destOrd="4"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45605460-1876-41A2-B057-9B3EA6707F67}" type="presOf" srcId="{D7A9A80B-B499-4CE9-B8B6-42D8B19FB683}" destId="{25CC8F4A-1A1B-4C3E-B9C9-3B2A7A2D0F66}"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72F7CEE8-DAD6-4F1D-A2E5-B4069E0AE3C2}" type="presOf" srcId="{CAD4A8F6-B95E-4BDC-BAF5-2C029DD1BC4D}" destId="{2AC453B5-CEF3-4FE2-AB06-0646F5A88E84}" srcOrd="0" destOrd="2" presId="urn:microsoft.com/office/officeart/2008/layout/VerticalCurvedList"/>
    <dgm:cxn modelId="{E6E88CBB-64F5-4B49-B460-D2E0C323BB87}" type="presOf" srcId="{534D5989-8F4D-4258-8225-B724768E9233}" destId="{777E6480-BB94-44CE-B407-D0500462E337}" srcOrd="0" destOrd="0" presId="urn:microsoft.com/office/officeart/2008/layout/VerticalCurvedList"/>
    <dgm:cxn modelId="{8B9D9AB0-4841-4804-BCD8-4B123CB83F44}"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A0660E1D-564D-4E01-80B8-4B82BDC8B15F}" type="presOf" srcId="{0C6CA62A-2507-4191-8334-84E9AE83554B}" destId="{49F3C08A-059A-4944-B0BE-9FED64C38273}"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BA880FE-65E3-4578-9D97-0B5C265D74CF}" type="presOf" srcId="{8D427307-CEAF-4DD7-BB85-8785E2DCDB7F}" destId="{2AC453B5-CEF3-4FE2-AB06-0646F5A88E84}" srcOrd="0" destOrd="0"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4F374F08-FBB9-4CEE-861D-7D2523DA8E0F}" type="presOf" srcId="{EB89F287-1E2B-4D7B-B849-A9AFDC62F93B}" destId="{0ADD1677-4BB9-411B-9F55-C6A8BB4AEFFE}" srcOrd="0" destOrd="0" presId="urn:microsoft.com/office/officeart/2008/layout/VerticalCurvedList"/>
    <dgm:cxn modelId="{2A1B1767-90F0-4C75-BF91-92E2EFA5A8A8}" type="presParOf" srcId="{777E6480-BB94-44CE-B407-D0500462E337}" destId="{029663F2-6083-4943-A4B6-B75B1725BCEF}" srcOrd="0" destOrd="0" presId="urn:microsoft.com/office/officeart/2008/layout/VerticalCurvedList"/>
    <dgm:cxn modelId="{0C0C4BBB-0A04-4DC5-8623-7806AFC5DBDB}" type="presParOf" srcId="{029663F2-6083-4943-A4B6-B75B1725BCEF}" destId="{D211633A-16B4-4697-B79D-94EAD020AF0A}" srcOrd="0" destOrd="0" presId="urn:microsoft.com/office/officeart/2008/layout/VerticalCurvedList"/>
    <dgm:cxn modelId="{867538C0-B7B4-4201-B4FD-99AD7482933F}" type="presParOf" srcId="{D211633A-16B4-4697-B79D-94EAD020AF0A}" destId="{2B0DD12D-6EF4-4BF8-B02D-398F02F66379}" srcOrd="0" destOrd="0" presId="urn:microsoft.com/office/officeart/2008/layout/VerticalCurvedList"/>
    <dgm:cxn modelId="{D237DEA1-AC29-49EF-8022-81FE70055E7E}" type="presParOf" srcId="{D211633A-16B4-4697-B79D-94EAD020AF0A}" destId="{25CC8F4A-1A1B-4C3E-B9C9-3B2A7A2D0F66}" srcOrd="1" destOrd="0" presId="urn:microsoft.com/office/officeart/2008/layout/VerticalCurvedList"/>
    <dgm:cxn modelId="{84E8ED1E-965B-4052-B261-AFC0F4A08048}" type="presParOf" srcId="{D211633A-16B4-4697-B79D-94EAD020AF0A}" destId="{3901E994-EF88-4B55-B333-8B5DC2C1FE64}" srcOrd="2" destOrd="0" presId="urn:microsoft.com/office/officeart/2008/layout/VerticalCurvedList"/>
    <dgm:cxn modelId="{4CE13581-FC50-4C4B-A37E-0DC737687890}" type="presParOf" srcId="{D211633A-16B4-4697-B79D-94EAD020AF0A}" destId="{8EACEE7C-B326-44FB-9A91-8726F31EDF2B}" srcOrd="3" destOrd="0" presId="urn:microsoft.com/office/officeart/2008/layout/VerticalCurvedList"/>
    <dgm:cxn modelId="{0B6B94EF-72E2-4E6F-AE6C-1573165EEEF3}" type="presParOf" srcId="{029663F2-6083-4943-A4B6-B75B1725BCEF}" destId="{4973CE0B-830B-42A8-8F41-45A257AA0B8B}" srcOrd="1" destOrd="0" presId="urn:microsoft.com/office/officeart/2008/layout/VerticalCurvedList"/>
    <dgm:cxn modelId="{17BCD02B-F79A-454D-B914-582A23EEAC3E}" type="presParOf" srcId="{029663F2-6083-4943-A4B6-B75B1725BCEF}" destId="{966750C1-A861-452C-9609-15612A3DFCF5}" srcOrd="2" destOrd="0" presId="urn:microsoft.com/office/officeart/2008/layout/VerticalCurvedList"/>
    <dgm:cxn modelId="{6EEB00F7-8DF7-4407-BBE5-0A698D5C39E6}" type="presParOf" srcId="{966750C1-A861-452C-9609-15612A3DFCF5}" destId="{2C32AA3C-C21E-444B-8009-13B7F44A3DFC}" srcOrd="0" destOrd="0" presId="urn:microsoft.com/office/officeart/2008/layout/VerticalCurvedList"/>
    <dgm:cxn modelId="{55C47E4C-6289-4EC0-AEA1-F8B57E10C697}" type="presParOf" srcId="{029663F2-6083-4943-A4B6-B75B1725BCEF}" destId="{0ADD1677-4BB9-411B-9F55-C6A8BB4AEFFE}" srcOrd="3" destOrd="0" presId="urn:microsoft.com/office/officeart/2008/layout/VerticalCurvedList"/>
    <dgm:cxn modelId="{CAD2CF76-2E07-4A4D-BC9E-42D022A34F6C}" type="presParOf" srcId="{029663F2-6083-4943-A4B6-B75B1725BCEF}" destId="{A9BE9254-C053-4EAB-8F29-0CEF5AEEC494}" srcOrd="4" destOrd="0" presId="urn:microsoft.com/office/officeart/2008/layout/VerticalCurvedList"/>
    <dgm:cxn modelId="{07BE97CD-3232-4B1D-BC82-EF2896A30278}" type="presParOf" srcId="{A9BE9254-C053-4EAB-8F29-0CEF5AEEC494}" destId="{D5EA4CD6-8560-493F-8996-3B38ECA26A5D}" srcOrd="0" destOrd="0" presId="urn:microsoft.com/office/officeart/2008/layout/VerticalCurvedList"/>
    <dgm:cxn modelId="{EB5D72AB-F887-481F-A5DA-399DD408EC13}" type="presParOf" srcId="{029663F2-6083-4943-A4B6-B75B1725BCEF}" destId="{2AC453B5-CEF3-4FE2-AB06-0646F5A88E84}" srcOrd="5" destOrd="0" presId="urn:microsoft.com/office/officeart/2008/layout/VerticalCurvedList"/>
    <dgm:cxn modelId="{03722D2F-4011-415F-979F-D31C21822093}" type="presParOf" srcId="{029663F2-6083-4943-A4B6-B75B1725BCEF}" destId="{1B5A28ED-1C55-46F1-99FA-328BCE561B4A}" srcOrd="6" destOrd="0" presId="urn:microsoft.com/office/officeart/2008/layout/VerticalCurvedList"/>
    <dgm:cxn modelId="{8E2ED191-F5CD-4E9B-A736-69DAAEE627C5}" type="presParOf" srcId="{1B5A28ED-1C55-46F1-99FA-328BCE561B4A}" destId="{2E10788D-F76E-483E-B3FF-9B6A38A71BF2}" srcOrd="0" destOrd="0" presId="urn:microsoft.com/office/officeart/2008/layout/VerticalCurvedList"/>
    <dgm:cxn modelId="{CE57DB3D-A86E-4088-8F1B-A30EF4E5360C}" type="presParOf" srcId="{029663F2-6083-4943-A4B6-B75B1725BCEF}" destId="{49F3C08A-059A-4944-B0BE-9FED64C38273}" srcOrd="7" destOrd="0" presId="urn:microsoft.com/office/officeart/2008/layout/VerticalCurvedList"/>
    <dgm:cxn modelId="{98BCFC55-31C7-4ADF-8427-06A645D6F758}" type="presParOf" srcId="{029663F2-6083-4943-A4B6-B75B1725BCEF}" destId="{31FCCC1D-41B1-4F4D-AD60-B8479B1A58C5}" srcOrd="8" destOrd="0" presId="urn:microsoft.com/office/officeart/2008/layout/VerticalCurvedList"/>
    <dgm:cxn modelId="{D56F7875-8139-4160-A051-EA3B11CE56D6}"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7CFF50FB-0094-4672-B424-E30B2B82642F}" type="presOf" srcId="{21C51405-76E8-4A00-845A-86800666BB67}" destId="{DA7FEB6A-E6E1-4B2E-94AC-17763021845B}" srcOrd="1"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BF9BC5A0-8E27-4C21-AFB0-E6F2873945C8}" type="presOf" srcId="{62FFC75B-D0CF-42C1-8782-6232026BCEE9}" destId="{423306B9-6C0F-40E8-8797-AC413DB05B7C}" srcOrd="0" destOrd="0" presId="urn:microsoft.com/office/officeart/2005/8/layout/hierarchy3"/>
    <dgm:cxn modelId="{152DF227-5651-473F-9377-69314EE8718B}" type="presOf" srcId="{6A880E6D-DCE9-497A-B26E-EC2134FC4437}" destId="{0A19F72D-6CA7-497D-AE63-81944D703DF1}"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9C33F688-7974-4BCF-B7F4-69981E1383CF}" type="presOf" srcId="{91754EBC-0421-4EA7-BAD6-989EEBD5CEE6}" destId="{85FD7CF3-84BF-4E34-B90F-F20EB29CCB5F}"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63A6E6A6-2E02-452B-A6A4-1A270A24FE72}" type="presOf" srcId="{5DDE0134-6DA6-4DC7-8494-7F57ED4EB05C}" destId="{91EE09D6-B260-412B-A806-528785525829}" srcOrd="0" destOrd="0" presId="urn:microsoft.com/office/officeart/2005/8/layout/hierarchy3"/>
    <dgm:cxn modelId="{43AB43D4-9715-4E4F-B8C8-5319166195B4}" type="presOf" srcId="{4D032C26-803F-4E1C-864A-6B0EA0993CFC}" destId="{E2A11D60-F863-4F86-810C-40CEA3ED63C6}"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B32F7BCB-3412-4E08-BAE8-AFF4ADF03C5B}" srcId="{DCC8A619-A2A6-4B91-AB49-1D64A6E26C15}" destId="{94237239-E2AD-412D-83B5-47475A3443C5}" srcOrd="0" destOrd="0" parTransId="{6A880E6D-DCE9-497A-B26E-EC2134FC4437}" sibTransId="{FB253503-AB85-4017-AFBF-10D792FF5B46}"/>
    <dgm:cxn modelId="{476C634A-2C1A-4339-91EB-C001F6E6D26E}" type="presOf" srcId="{2B1A0796-63CE-4E96-9C4C-E6B3CA4669EB}" destId="{DA89D0B9-4088-4B1F-BA45-49A961AF3E62}" srcOrd="0" destOrd="0" presId="urn:microsoft.com/office/officeart/2005/8/layout/hierarchy3"/>
    <dgm:cxn modelId="{D391552B-873A-4DCE-94D8-FDE9CA1D4EDD}" type="presOf" srcId="{DCC8A619-A2A6-4B91-AB49-1D64A6E26C15}" destId="{CDC1F74C-3BD6-4589-A537-1D8419AA4251}"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F0FDCB95-F4DA-4EA5-AB91-4D53C4779F5A}" srcId="{0DB4C500-93C1-4CE4-AC56-6DD2FAE06FFE}" destId="{2B1A0796-63CE-4E96-9C4C-E6B3CA4669EB}" srcOrd="0" destOrd="0" parTransId="{C7707E2C-2F2A-4CEE-AA33-D0C89E9EABEB}" sibTransId="{15B0F96F-76D2-4806-9D52-E76A90C5D37E}"/>
    <dgm:cxn modelId="{5663950B-C584-4225-B57A-2DC588A6219C}" type="presOf" srcId="{C7707E2C-2F2A-4CEE-AA33-D0C89E9EABEB}" destId="{660A3C24-5BAF-4B03-B030-D64B68CAD622}" srcOrd="0" destOrd="0" presId="urn:microsoft.com/office/officeart/2005/8/layout/hierarchy3"/>
    <dgm:cxn modelId="{1D3B791B-A048-4A07-9000-C1858F52CE24}" type="presOf" srcId="{C56580E1-8BC4-4F33-9F2B-5F2E13A105A0}" destId="{54B080BA-24F3-4EA2-94A5-0DEF720DC6C4}"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652F3C52-E5C3-4AB7-A5B7-E0E502D35052}" type="presOf" srcId="{8D42EC4D-7F27-4A8C-B61C-9A6F05BA267F}" destId="{9A970488-2247-4EB7-A492-AEAA6C8FA329}"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AF33B8B4-0BEB-4A1A-8831-8D04C863954A}" type="presOf" srcId="{7F216EE5-74D0-449C-831F-40D2B254694D}" destId="{1D4DB2AE-16F1-49DF-98B6-13E48EBE43B4}"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D651B237-E3E8-4AA3-9C73-4F7933B67CE1}" type="presOf" srcId="{FA1A5507-5FE6-4194-8561-B2A3E43EC8EF}" destId="{C7FF4F2F-D820-4371-9053-0DF6013DF7A0}" srcOrd="0" destOrd="0" presId="urn:microsoft.com/office/officeart/2005/8/layout/process3"/>
    <dgm:cxn modelId="{481322DD-1956-4D46-9128-25AA09299496}" type="presOf" srcId="{FA1A5507-5FE6-4194-8561-B2A3E43EC8EF}" destId="{AC90F83E-9614-48A9-966B-306E12A859FB}" srcOrd="1" destOrd="0" presId="urn:microsoft.com/office/officeart/2005/8/layout/process3"/>
    <dgm:cxn modelId="{519628C9-682F-4128-861A-49D3C82B2D14}" type="presOf" srcId="{0F3DDDFD-39CD-4C16-AF7B-1E316F2C6E66}" destId="{4B79B23C-FB3C-4FE3-9A85-713E0692835C}" srcOrd="0"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1EFAA8AC-95F2-4294-9CAC-F61B65811BBF}" type="presOf" srcId="{B538C3EF-B9C7-45EF-B62F-9254A7CB0514}" destId="{0181AEED-0E55-4451-A246-58F106BA9CA1}"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86FE4C06-DBAE-480F-9AA9-CF7F01F254BC}" type="presOf" srcId="{B538C3EF-B9C7-45EF-B62F-9254A7CB0514}" destId="{257AE856-8F62-408C-97F5-BE3E92CD75FB}" srcOrd="0"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866A8756-343F-42C6-ACA4-3EEDC5223FEC}" type="presOf" srcId="{83FFDDB7-953A-4D94-A586-2F48C037367E}" destId="{6340DEB0-987A-4E3E-A4B0-EBCE990AB663}" srcOrd="0" destOrd="0" presId="urn:microsoft.com/office/officeart/2005/8/layout/process3"/>
    <dgm:cxn modelId="{D6EBB669-0507-48B5-AFCD-194D0C4877F0}" type="presOf" srcId="{8CC71BC1-6B57-49BE-A325-93FCB067E879}" destId="{3455D4AC-B1EA-4E4B-AF11-68854EE8204B}" srcOrd="1" destOrd="0" presId="urn:microsoft.com/office/officeart/2005/8/layout/process3"/>
    <dgm:cxn modelId="{CE7D4EEB-8EF3-47D7-A875-C2D833E6989F}" type="presOf" srcId="{5076DD9C-D6CD-4991-9F65-8612FEECFB7A}" destId="{93C6DE5E-968A-4ACD-B0A2-D92FCE1EFC33}" srcOrd="0" destOrd="0" presId="urn:microsoft.com/office/officeart/2005/8/layout/process3"/>
    <dgm:cxn modelId="{E4678F26-8B38-4599-B34F-CFB47923195E}" type="presOf" srcId="{5076DD9C-D6CD-4991-9F65-8612FEECFB7A}" destId="{4B2AA44D-FA13-47D5-8350-762DD0D92470}"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44CB7C9D-4EE7-47C0-B23B-7AE6BD10B0B2}" srcId="{FA1A5507-5FE6-4194-8561-B2A3E43EC8EF}" destId="{9F9F17A1-D715-4EB3-95FB-25139E38B550}" srcOrd="0" destOrd="0" parTransId="{A7A2375C-D5F0-497C-971D-025121AC9587}" sibTransId="{62B22AD4-1BF3-4F8F-94B2-74C015DCCB12}"/>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919776C7-2550-4FD5-80FA-D10F32041078}" type="presOf" srcId="{79856214-2FB3-4C5F-ACD4-F571D3D2599A}" destId="{29D80899-3DF0-4894-9297-10164747421C}" srcOrd="0" destOrd="0" presId="urn:microsoft.com/office/officeart/2005/8/layout/process3"/>
    <dgm:cxn modelId="{815FE260-5BF2-4BDD-ACDA-082E40240DB2}" type="presOf" srcId="{0F3DDDFD-39CD-4C16-AF7B-1E316F2C6E66}" destId="{4B79B23C-FB3C-4FE3-9A85-713E0692835C}" srcOrd="0" destOrd="0" presId="urn:microsoft.com/office/officeart/2005/8/layout/process3"/>
    <dgm:cxn modelId="{DC81F880-0D94-4832-A627-979A6CDC0C67}" type="presOf" srcId="{474CDC7F-33D6-4475-850D-12A5EC947A01}" destId="{638949A8-86CA-4456-8B1A-EB95582713D9}" srcOrd="1"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8D242078-3AFB-4205-A000-1CEE2B9BB03B}" type="presOf" srcId="{BA5A5126-F134-435E-B208-129A2A9D36C4}" destId="{EFD5868C-5F74-49C4-9977-FA2FB395ED45}" srcOrd="0" destOrd="0" presId="urn:microsoft.com/office/officeart/2005/8/layout/process3"/>
    <dgm:cxn modelId="{D773F341-F76A-41A7-BAF2-AB7D7954B341}" type="presOf" srcId="{8CC71BC1-6B57-49BE-A325-93FCB067E879}" destId="{F1B64CA7-938F-4B73-9595-7BA3E9F58CA4}" srcOrd="0" destOrd="0"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BAC02ABD-61F3-4485-BA67-1881FB3785F1}" type="presOf" srcId="{94835042-0347-4581-831D-6296EAFF49D2}" destId="{9E4B3084-4521-4BF6-85F5-D8B2E97C1E9B}" srcOrd="1" destOrd="0" presId="urn:microsoft.com/office/officeart/2005/8/layout/process3"/>
    <dgm:cxn modelId="{CC412A78-B898-4D94-8659-EF454F852BCD}" type="presOf" srcId="{474CDC7F-33D6-4475-850D-12A5EC947A01}" destId="{E313F30D-804A-4B7C-A7A9-8E5AE7326E91}" srcOrd="0" destOrd="0" presId="urn:microsoft.com/office/officeart/2005/8/layout/process3"/>
    <dgm:cxn modelId="{8255BE00-5D5F-4753-92E1-EC2D5EA7959F}" type="presOf" srcId="{1C789B2C-D981-4185-8F6A-301E17AF61AC}" destId="{6340DEB0-987A-4E3E-A4B0-EBCE990AB663}" srcOrd="0" destOrd="0" presId="urn:microsoft.com/office/officeart/2005/8/layout/process3"/>
    <dgm:cxn modelId="{1DB2F1E4-7FEB-4FD9-BC8B-74F8F8A361D2}" type="presOf" srcId="{79856214-2FB3-4C5F-ACD4-F571D3D2599A}" destId="{0573E28D-9D38-47ED-95F0-6150F5824CAE}" srcOrd="1" destOrd="0" presId="urn:microsoft.com/office/officeart/2005/8/layout/process3"/>
    <dgm:cxn modelId="{C4A55B2B-D79A-4D5A-A0F2-D72D7628E422}" type="presOf" srcId="{FA1A5507-5FE6-4194-8561-B2A3E43EC8EF}" destId="{C7FF4F2F-D820-4371-9053-0DF6013DF7A0}" srcOrd="0" destOrd="0" presId="urn:microsoft.com/office/officeart/2005/8/layout/process3"/>
    <dgm:cxn modelId="{65270C46-4D88-4F37-9A7E-0CCEF335ED28}" type="presOf" srcId="{FA1A5507-5FE6-4194-8561-B2A3E43EC8EF}" destId="{AC90F83E-9614-48A9-966B-306E12A859FB}" srcOrd="1"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524AE0D-533A-4EFF-9A29-2D1F5DCB6612}" srcId="{0F3DDDFD-39CD-4C16-AF7B-1E316F2C6E66}" destId="{79856214-2FB3-4C5F-ACD4-F571D3D2599A}" srcOrd="2" destOrd="0" parTransId="{2D5EF9F1-2834-425E-A3B5-04DC409B6AF9}" sibTransId="{E51CA921-8CBB-4722-88AE-D426573D0594}"/>
    <dgm:cxn modelId="{1A6CB719-AA01-4178-8AD6-9FBDF7FAC97E}" type="presOf" srcId="{8CC71BC1-6B57-49BE-A325-93FCB067E879}" destId="{3455D4AC-B1EA-4E4B-AF11-68854EE8204B}" srcOrd="1" destOrd="0" presId="urn:microsoft.com/office/officeart/2005/8/layout/process3"/>
    <dgm:cxn modelId="{DFB0AEFC-C616-452C-9BD0-9CE579B80E12}" type="presOf" srcId="{8167D70E-F56C-4E45-B5C3-843FED549304}" destId="{882AAB93-9174-4C85-BA68-ED05BFC340F9}"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0EA247D3-5F7B-4C71-BB32-0DBF4D1CB6D6}"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D4C86F12-939E-4775-A0B3-D1EE88F366A7}" type="presParOf" srcId="{4B79B23C-FB3C-4FE3-9A85-713E0692835C}" destId="{2AF1550A-91E2-4BCB-9374-C6CAB44958B9}" srcOrd="0" destOrd="0" presId="urn:microsoft.com/office/officeart/2005/8/layout/process3"/>
    <dgm:cxn modelId="{8F79CB99-F7EB-44E2-BB18-8726856EC9AC}" type="presParOf" srcId="{2AF1550A-91E2-4BCB-9374-C6CAB44958B9}" destId="{C7FF4F2F-D820-4371-9053-0DF6013DF7A0}" srcOrd="0" destOrd="0" presId="urn:microsoft.com/office/officeart/2005/8/layout/process3"/>
    <dgm:cxn modelId="{8CE51FA5-1D92-457B-891E-862C455C8740}" type="presParOf" srcId="{2AF1550A-91E2-4BCB-9374-C6CAB44958B9}" destId="{AC90F83E-9614-48A9-966B-306E12A859FB}" srcOrd="1" destOrd="0" presId="urn:microsoft.com/office/officeart/2005/8/layout/process3"/>
    <dgm:cxn modelId="{773E5527-80E3-4833-BA83-78F5682BE332}" type="presParOf" srcId="{2AF1550A-91E2-4BCB-9374-C6CAB44958B9}" destId="{882AAB93-9174-4C85-BA68-ED05BFC340F9}" srcOrd="2" destOrd="0" presId="urn:microsoft.com/office/officeart/2005/8/layout/process3"/>
    <dgm:cxn modelId="{14825CA3-5E09-4418-9D2D-9D47E0392600}" type="presParOf" srcId="{4B79B23C-FB3C-4FE3-9A85-713E0692835C}" destId="{F1B64CA7-938F-4B73-9595-7BA3E9F58CA4}" srcOrd="1" destOrd="0" presId="urn:microsoft.com/office/officeart/2005/8/layout/process3"/>
    <dgm:cxn modelId="{BBD505EE-8A5E-447F-BEF2-50E9C88B096F}" type="presParOf" srcId="{F1B64CA7-938F-4B73-9595-7BA3E9F58CA4}" destId="{3455D4AC-B1EA-4E4B-AF11-68854EE8204B}" srcOrd="0" destOrd="0" presId="urn:microsoft.com/office/officeart/2005/8/layout/process3"/>
    <dgm:cxn modelId="{6A9A62DD-8121-4D5F-9BAA-808581725F69}" type="presParOf" srcId="{4B79B23C-FB3C-4FE3-9A85-713E0692835C}" destId="{12F41368-174E-4625-8C7E-CF4A1DB2DE60}" srcOrd="2" destOrd="0" presId="urn:microsoft.com/office/officeart/2005/8/layout/process3"/>
    <dgm:cxn modelId="{F3759307-8C2B-43F9-943F-C96BBCFAA939}" type="presParOf" srcId="{12F41368-174E-4625-8C7E-CF4A1DB2DE60}" destId="{69717D54-C697-4871-A8CF-D68CAD2F2A63}" srcOrd="0" destOrd="0" presId="urn:microsoft.com/office/officeart/2005/8/layout/process3"/>
    <dgm:cxn modelId="{8BADFAA7-8F60-4A3D-8EEA-546D4C9279B6}" type="presParOf" srcId="{12F41368-174E-4625-8C7E-CF4A1DB2DE60}" destId="{9E4B3084-4521-4BF6-85F5-D8B2E97C1E9B}" srcOrd="1" destOrd="0" presId="urn:microsoft.com/office/officeart/2005/8/layout/process3"/>
    <dgm:cxn modelId="{8F1AF7DB-F298-4B15-B755-E714BAEE9F15}" type="presParOf" srcId="{12F41368-174E-4625-8C7E-CF4A1DB2DE60}" destId="{6340DEB0-987A-4E3E-A4B0-EBCE990AB663}" srcOrd="2" destOrd="0" presId="urn:microsoft.com/office/officeart/2005/8/layout/process3"/>
    <dgm:cxn modelId="{C50D8745-C0E2-4452-B7DD-114A927EA3BA}" type="presParOf" srcId="{4B79B23C-FB3C-4FE3-9A85-713E0692835C}" destId="{E313F30D-804A-4B7C-A7A9-8E5AE7326E91}" srcOrd="3" destOrd="0" presId="urn:microsoft.com/office/officeart/2005/8/layout/process3"/>
    <dgm:cxn modelId="{6F3CDF79-CC0D-4B93-846A-BA8B4023A709}" type="presParOf" srcId="{E313F30D-804A-4B7C-A7A9-8E5AE7326E91}" destId="{638949A8-86CA-4456-8B1A-EB95582713D9}" srcOrd="0" destOrd="0" presId="urn:microsoft.com/office/officeart/2005/8/layout/process3"/>
    <dgm:cxn modelId="{9245DBD1-AA57-4390-9F2A-17C507562947}" type="presParOf" srcId="{4B79B23C-FB3C-4FE3-9A85-713E0692835C}" destId="{4913D8AC-AF7C-4CFE-94AC-352690A6FBBD}" srcOrd="4" destOrd="0" presId="urn:microsoft.com/office/officeart/2005/8/layout/process3"/>
    <dgm:cxn modelId="{06D4C7CA-DAFD-4E78-A19C-3D1B63E93766}" type="presParOf" srcId="{4913D8AC-AF7C-4CFE-94AC-352690A6FBBD}" destId="{29D80899-3DF0-4894-9297-10164747421C}" srcOrd="0" destOrd="0" presId="urn:microsoft.com/office/officeart/2005/8/layout/process3"/>
    <dgm:cxn modelId="{C913E252-7BF2-4F61-B087-28A3D9CFF524}" type="presParOf" srcId="{4913D8AC-AF7C-4CFE-94AC-352690A6FBBD}" destId="{0573E28D-9D38-47ED-95F0-6150F5824CAE}" srcOrd="1" destOrd="0" presId="urn:microsoft.com/office/officeart/2005/8/layout/process3"/>
    <dgm:cxn modelId="{CEF45AE9-4018-41C2-B2A3-C702AA2C42AE}"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600" dirty="0" smtClean="0"/>
            <a:t>面向高温合金的机器学习方法及其应用</a:t>
          </a:r>
          <a:endParaRPr lang="zh-CN" altLang="en-US" sz="16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smtClean="0">
              <a:solidFill>
                <a:schemeClr val="bg1"/>
              </a:solidFill>
            </a:rPr>
            <a:t>性能预测方法</a:t>
          </a:r>
          <a:endParaRPr lang="zh-CN" altLang="en-US" sz="16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1600" b="1" dirty="0" smtClean="0">
              <a:solidFill>
                <a:schemeClr val="bg1"/>
              </a:solidFill>
            </a:rPr>
            <a:t>基于主动学习的多层级特征分析方法</a:t>
          </a:r>
          <a:endParaRPr lang="zh-CN" altLang="en-US" sz="1600" b="1"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200" b="1" dirty="0" smtClean="0">
              <a:solidFill>
                <a:schemeClr val="bg1"/>
              </a:solidFill>
            </a:rPr>
            <a:t>基于聚类的最优回归集成学习方法</a:t>
          </a:r>
          <a:endParaRPr lang="zh-CN" altLang="en-US" sz="12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200" b="1" dirty="0" smtClean="0">
              <a:solidFill>
                <a:schemeClr val="bg1"/>
              </a:solidFill>
            </a:rPr>
            <a:t>在蠕变数据中的应用</a:t>
          </a:r>
          <a:endParaRPr lang="zh-CN" altLang="en-US" sz="12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301AB680-E9F9-4456-B16B-DCBD6F985672}" type="presOf" srcId="{A031629A-C912-46DE-9250-B3AB97DBFEF3}" destId="{4973CE0B-830B-42A8-8F41-45A257AA0B8B}" srcOrd="0" destOrd="0" presId="urn:microsoft.com/office/officeart/2008/layout/VerticalCurvedList"/>
    <dgm:cxn modelId="{8C3AA0DC-1D96-4826-A2D6-83D9AD6413D5}" type="presOf" srcId="{B0FE94B4-7746-4CE6-82E9-616E25290601}" destId="{2AC453B5-CEF3-4FE2-AB06-0646F5A88E84}" srcOrd="0" destOrd="1" presId="urn:microsoft.com/office/officeart/2008/layout/VerticalCurvedList"/>
    <dgm:cxn modelId="{FFC3F9D9-7D59-4EDB-B4AE-485EBDD85677}" type="presOf" srcId="{8D427307-CEAF-4DD7-BB85-8785E2DCDB7F}" destId="{2AC453B5-CEF3-4FE2-AB06-0646F5A88E84}" srcOrd="0" destOrd="0" presId="urn:microsoft.com/office/officeart/2008/layout/VerticalCurvedList"/>
    <dgm:cxn modelId="{5FC50DDD-5ED8-435E-9816-DEEB13235C46}" type="presOf" srcId="{EEC4CF63-C19C-4428-A191-567F637D3731}" destId="{2AC453B5-CEF3-4FE2-AB06-0646F5A88E84}" srcOrd="0" destOrd="4"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A569C9F1-AA15-4971-A3B9-42D8C552DE66}" type="presOf" srcId="{0C6CA62A-2507-4191-8334-84E9AE83554B}" destId="{49F3C08A-059A-4944-B0BE-9FED64C38273}"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21043C00-EAC2-4248-BDF7-6BBB4F395E66}" type="presOf" srcId="{CAD4A8F6-B95E-4BDC-BAF5-2C029DD1BC4D}" destId="{2AC453B5-CEF3-4FE2-AB06-0646F5A88E84}" srcOrd="0" destOrd="2" presId="urn:microsoft.com/office/officeart/2008/layout/VerticalCurvedList"/>
    <dgm:cxn modelId="{7C105556-AC32-4D10-A29B-440D8A46035F}" type="presOf" srcId="{D7A9A80B-B499-4CE9-B8B6-42D8B19FB683}" destId="{25CC8F4A-1A1B-4C3E-B9C9-3B2A7A2D0F66}"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9D5A0FE1-E111-4E5E-BF14-005848CBD399}" srcId="{534D5989-8F4D-4258-8225-B724768E9233}" destId="{A031629A-C912-46DE-9250-B3AB97DBFEF3}" srcOrd="0" destOrd="0" parTransId="{D4DB4B43-FE32-40E2-A322-C82FEF4FD8CF}" sibTransId="{D7A9A80B-B499-4CE9-B8B6-42D8B19FB683}"/>
    <dgm:cxn modelId="{C7F1F7FD-9C27-4893-87E5-BA1CC20E1544}" type="presOf" srcId="{299514BF-5A8F-4E5C-AC20-705FAD970C57}" destId="{2AC453B5-CEF3-4FE2-AB06-0646F5A88E84}" srcOrd="0" destOrd="3" presId="urn:microsoft.com/office/officeart/2008/layout/VerticalCurvedList"/>
    <dgm:cxn modelId="{F7EED313-B28E-4732-8F65-B180FF0EE342}" type="presOf" srcId="{534D5989-8F4D-4258-8225-B724768E9233}" destId="{777E6480-BB94-44CE-B407-D0500462E337}"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1BC0A0C2-06F6-4AAD-9587-9FE748748282}" type="presOf" srcId="{EB89F287-1E2B-4D7B-B849-A9AFDC62F93B}" destId="{0ADD1677-4BB9-411B-9F55-C6A8BB4AEFFE}" srcOrd="0" destOrd="0" presId="urn:microsoft.com/office/officeart/2008/layout/VerticalCurvedList"/>
    <dgm:cxn modelId="{0CDDA34D-AC46-44DF-9320-705D27EC6469}" type="presParOf" srcId="{777E6480-BB94-44CE-B407-D0500462E337}" destId="{029663F2-6083-4943-A4B6-B75B1725BCEF}" srcOrd="0" destOrd="0" presId="urn:microsoft.com/office/officeart/2008/layout/VerticalCurvedList"/>
    <dgm:cxn modelId="{4FC03F96-6C0B-4A7A-B821-8EFBE3D19628}" type="presParOf" srcId="{029663F2-6083-4943-A4B6-B75B1725BCEF}" destId="{D211633A-16B4-4697-B79D-94EAD020AF0A}" srcOrd="0" destOrd="0" presId="urn:microsoft.com/office/officeart/2008/layout/VerticalCurvedList"/>
    <dgm:cxn modelId="{C0D60CF8-DC31-4596-8069-DD020E926964}" type="presParOf" srcId="{D211633A-16B4-4697-B79D-94EAD020AF0A}" destId="{2B0DD12D-6EF4-4BF8-B02D-398F02F66379}" srcOrd="0" destOrd="0" presId="urn:microsoft.com/office/officeart/2008/layout/VerticalCurvedList"/>
    <dgm:cxn modelId="{FD565637-9883-495E-8F43-9E3B00AAD450}" type="presParOf" srcId="{D211633A-16B4-4697-B79D-94EAD020AF0A}" destId="{25CC8F4A-1A1B-4C3E-B9C9-3B2A7A2D0F66}" srcOrd="1" destOrd="0" presId="urn:microsoft.com/office/officeart/2008/layout/VerticalCurvedList"/>
    <dgm:cxn modelId="{DE82A929-C506-4F55-BB0A-41A2B1051F52}" type="presParOf" srcId="{D211633A-16B4-4697-B79D-94EAD020AF0A}" destId="{3901E994-EF88-4B55-B333-8B5DC2C1FE64}" srcOrd="2" destOrd="0" presId="urn:microsoft.com/office/officeart/2008/layout/VerticalCurvedList"/>
    <dgm:cxn modelId="{CF3F01AA-9A02-4CE4-910B-805A0E2377DB}" type="presParOf" srcId="{D211633A-16B4-4697-B79D-94EAD020AF0A}" destId="{8EACEE7C-B326-44FB-9A91-8726F31EDF2B}" srcOrd="3" destOrd="0" presId="urn:microsoft.com/office/officeart/2008/layout/VerticalCurvedList"/>
    <dgm:cxn modelId="{6B5D48D2-41F9-46E7-83E3-A5D20364505B}" type="presParOf" srcId="{029663F2-6083-4943-A4B6-B75B1725BCEF}" destId="{4973CE0B-830B-42A8-8F41-45A257AA0B8B}" srcOrd="1" destOrd="0" presId="urn:microsoft.com/office/officeart/2008/layout/VerticalCurvedList"/>
    <dgm:cxn modelId="{45B4B92C-0E79-4A16-9663-2AE2522C2323}" type="presParOf" srcId="{029663F2-6083-4943-A4B6-B75B1725BCEF}" destId="{966750C1-A861-452C-9609-15612A3DFCF5}" srcOrd="2" destOrd="0" presId="urn:microsoft.com/office/officeart/2008/layout/VerticalCurvedList"/>
    <dgm:cxn modelId="{60A2A325-92F6-4C87-9511-81D6D359BEA7}" type="presParOf" srcId="{966750C1-A861-452C-9609-15612A3DFCF5}" destId="{2C32AA3C-C21E-444B-8009-13B7F44A3DFC}" srcOrd="0" destOrd="0" presId="urn:microsoft.com/office/officeart/2008/layout/VerticalCurvedList"/>
    <dgm:cxn modelId="{3B90D722-E9AB-4F8C-802E-92138457B5FC}" type="presParOf" srcId="{029663F2-6083-4943-A4B6-B75B1725BCEF}" destId="{0ADD1677-4BB9-411B-9F55-C6A8BB4AEFFE}" srcOrd="3" destOrd="0" presId="urn:microsoft.com/office/officeart/2008/layout/VerticalCurvedList"/>
    <dgm:cxn modelId="{D3B0F50F-C20A-4770-B483-74DB4FFBC40C}" type="presParOf" srcId="{029663F2-6083-4943-A4B6-B75B1725BCEF}" destId="{A9BE9254-C053-4EAB-8F29-0CEF5AEEC494}" srcOrd="4" destOrd="0" presId="urn:microsoft.com/office/officeart/2008/layout/VerticalCurvedList"/>
    <dgm:cxn modelId="{77474680-5DA2-47E6-B7A5-D75F9B23A979}" type="presParOf" srcId="{A9BE9254-C053-4EAB-8F29-0CEF5AEEC494}" destId="{D5EA4CD6-8560-493F-8996-3B38ECA26A5D}" srcOrd="0" destOrd="0" presId="urn:microsoft.com/office/officeart/2008/layout/VerticalCurvedList"/>
    <dgm:cxn modelId="{9BBDB422-3AA8-4C1E-8AE0-CED34647115A}" type="presParOf" srcId="{029663F2-6083-4943-A4B6-B75B1725BCEF}" destId="{2AC453B5-CEF3-4FE2-AB06-0646F5A88E84}" srcOrd="5" destOrd="0" presId="urn:microsoft.com/office/officeart/2008/layout/VerticalCurvedList"/>
    <dgm:cxn modelId="{FD0C6799-8BC9-4F29-AE98-90732F3F421C}" type="presParOf" srcId="{029663F2-6083-4943-A4B6-B75B1725BCEF}" destId="{1B5A28ED-1C55-46F1-99FA-328BCE561B4A}" srcOrd="6" destOrd="0" presId="urn:microsoft.com/office/officeart/2008/layout/VerticalCurvedList"/>
    <dgm:cxn modelId="{D88152B0-AD96-4E34-89BD-20611F01F12E}" type="presParOf" srcId="{1B5A28ED-1C55-46F1-99FA-328BCE561B4A}" destId="{2E10788D-F76E-483E-B3FF-9B6A38A71BF2}" srcOrd="0" destOrd="0" presId="urn:microsoft.com/office/officeart/2008/layout/VerticalCurvedList"/>
    <dgm:cxn modelId="{A30F0FF5-2E0F-4BA5-8644-21038299AE57}" type="presParOf" srcId="{029663F2-6083-4943-A4B6-B75B1725BCEF}" destId="{49F3C08A-059A-4944-B0BE-9FED64C38273}" srcOrd="7" destOrd="0" presId="urn:microsoft.com/office/officeart/2008/layout/VerticalCurvedList"/>
    <dgm:cxn modelId="{A13A1165-A464-403A-9CA6-038D5590A0DE}" type="presParOf" srcId="{029663F2-6083-4943-A4B6-B75B1725BCEF}" destId="{31FCCC1D-41B1-4F4D-AD60-B8479B1A58C5}" srcOrd="8" destOrd="0" presId="urn:microsoft.com/office/officeart/2008/layout/VerticalCurvedList"/>
    <dgm:cxn modelId="{B083B1F1-E548-4ACE-A83B-FB4B4E583D7E}"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600" dirty="0" smtClean="0"/>
            <a:t>面向高温合金的机器学习方法及其应用</a:t>
          </a:r>
          <a:endParaRPr lang="zh-CN" altLang="en-US" sz="16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smtClean="0">
              <a:solidFill>
                <a:schemeClr val="bg1"/>
              </a:solidFill>
            </a:rPr>
            <a:t>性能预测方法</a:t>
          </a:r>
          <a:endParaRPr lang="zh-CN" altLang="en-US" sz="16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1600" dirty="0" smtClean="0">
              <a:solidFill>
                <a:schemeClr val="bg1"/>
              </a:solidFill>
            </a:rPr>
            <a:t>基于主动学习的多层级特征分析方法</a:t>
          </a:r>
          <a:endParaRPr lang="zh-CN" altLang="en-US" sz="1600"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200" b="1" dirty="0" smtClean="0">
              <a:solidFill>
                <a:schemeClr val="bg1"/>
              </a:solidFill>
            </a:rPr>
            <a:t>基于聚类的最优回归集成学习方法</a:t>
          </a:r>
          <a:endParaRPr lang="zh-CN" altLang="en-US" sz="12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200" b="1" dirty="0" smtClean="0">
              <a:solidFill>
                <a:schemeClr val="bg1"/>
              </a:solidFill>
            </a:rPr>
            <a:t>在蠕变数据中的应用</a:t>
          </a:r>
          <a:endParaRPr lang="zh-CN" altLang="en-US" sz="12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A28EBDF9-DFD9-4437-A3E2-6BCB6675EBAE}" type="presOf" srcId="{EEC4CF63-C19C-4428-A191-567F637D3731}" destId="{2AC453B5-CEF3-4FE2-AB06-0646F5A88E84}" srcOrd="0" destOrd="4" presId="urn:microsoft.com/office/officeart/2008/layout/VerticalCurvedList"/>
    <dgm:cxn modelId="{B4855738-10A1-4152-9C1E-8D30BB5F30DB}" type="presOf" srcId="{B0FE94B4-7746-4CE6-82E9-616E25290601}" destId="{2AC453B5-CEF3-4FE2-AB06-0646F5A88E84}" srcOrd="0" destOrd="1" presId="urn:microsoft.com/office/officeart/2008/layout/VerticalCurvedList"/>
    <dgm:cxn modelId="{A0D02A70-0AA6-4A08-A653-BDB192E00577}"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A382264-9D2F-4925-9F15-8F9C03F6CC23}" type="presOf" srcId="{534D5989-8F4D-4258-8225-B724768E9233}" destId="{777E6480-BB94-44CE-B407-D0500462E337}"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077495D2-C028-42B8-8501-436EACF91F59}" type="presOf" srcId="{EB89F287-1E2B-4D7B-B849-A9AFDC62F93B}" destId="{0ADD1677-4BB9-411B-9F55-C6A8BB4AEFFE}" srcOrd="0" destOrd="0" presId="urn:microsoft.com/office/officeart/2008/layout/VerticalCurvedList"/>
    <dgm:cxn modelId="{E309E3BD-7742-4116-868B-D783C2BA9275}" type="presOf" srcId="{299514BF-5A8F-4E5C-AC20-705FAD970C57}"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8386658A-E0A2-4F28-A9DC-4B15394327F9}" type="presOf" srcId="{0C6CA62A-2507-4191-8334-84E9AE83554B}" destId="{49F3C08A-059A-4944-B0BE-9FED64C38273}"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2EA0311-46BA-4AE5-A400-133ACD74FB46}" type="presOf" srcId="{CAD4A8F6-B95E-4BDC-BAF5-2C029DD1BC4D}" destId="{2AC453B5-CEF3-4FE2-AB06-0646F5A88E84}" srcOrd="0" destOrd="2" presId="urn:microsoft.com/office/officeart/2008/layout/VerticalCurvedList"/>
    <dgm:cxn modelId="{AD4679AF-FE6C-4EAC-B1F7-EC26BC432CE7}"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635093C9-DDA9-4CBE-9F91-406466695E6A}" type="presOf" srcId="{8D427307-CEAF-4DD7-BB85-8785E2DCDB7F}" destId="{2AC453B5-CEF3-4FE2-AB06-0646F5A88E84}" srcOrd="0" destOrd="0"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4054A021-2568-4470-8828-18E651B1B5C3}" type="presParOf" srcId="{777E6480-BB94-44CE-B407-D0500462E337}" destId="{029663F2-6083-4943-A4B6-B75B1725BCEF}" srcOrd="0" destOrd="0" presId="urn:microsoft.com/office/officeart/2008/layout/VerticalCurvedList"/>
    <dgm:cxn modelId="{EC125B68-8A12-4E53-BF96-BDB9480722ED}" type="presParOf" srcId="{029663F2-6083-4943-A4B6-B75B1725BCEF}" destId="{D211633A-16B4-4697-B79D-94EAD020AF0A}" srcOrd="0" destOrd="0" presId="urn:microsoft.com/office/officeart/2008/layout/VerticalCurvedList"/>
    <dgm:cxn modelId="{70B2995F-B9AE-463A-AC59-2349352D067A}" type="presParOf" srcId="{D211633A-16B4-4697-B79D-94EAD020AF0A}" destId="{2B0DD12D-6EF4-4BF8-B02D-398F02F66379}" srcOrd="0" destOrd="0" presId="urn:microsoft.com/office/officeart/2008/layout/VerticalCurvedList"/>
    <dgm:cxn modelId="{03C936B2-7DAD-4A16-AF70-B36CC4F06B1E}" type="presParOf" srcId="{D211633A-16B4-4697-B79D-94EAD020AF0A}" destId="{25CC8F4A-1A1B-4C3E-B9C9-3B2A7A2D0F66}" srcOrd="1" destOrd="0" presId="urn:microsoft.com/office/officeart/2008/layout/VerticalCurvedList"/>
    <dgm:cxn modelId="{A3CFE18D-92FC-466B-BC94-7CC0368D2DCD}" type="presParOf" srcId="{D211633A-16B4-4697-B79D-94EAD020AF0A}" destId="{3901E994-EF88-4B55-B333-8B5DC2C1FE64}" srcOrd="2" destOrd="0" presId="urn:microsoft.com/office/officeart/2008/layout/VerticalCurvedList"/>
    <dgm:cxn modelId="{510873AF-E9AE-42C8-A188-C6DB02E7BE92}" type="presParOf" srcId="{D211633A-16B4-4697-B79D-94EAD020AF0A}" destId="{8EACEE7C-B326-44FB-9A91-8726F31EDF2B}" srcOrd="3" destOrd="0" presId="urn:microsoft.com/office/officeart/2008/layout/VerticalCurvedList"/>
    <dgm:cxn modelId="{20DE972E-A7DA-49E0-85CB-E91D0EF25CCD}" type="presParOf" srcId="{029663F2-6083-4943-A4B6-B75B1725BCEF}" destId="{4973CE0B-830B-42A8-8F41-45A257AA0B8B}" srcOrd="1" destOrd="0" presId="urn:microsoft.com/office/officeart/2008/layout/VerticalCurvedList"/>
    <dgm:cxn modelId="{38BC6866-757E-4EA5-AAB5-1DC7006D3952}" type="presParOf" srcId="{029663F2-6083-4943-A4B6-B75B1725BCEF}" destId="{966750C1-A861-452C-9609-15612A3DFCF5}" srcOrd="2" destOrd="0" presId="urn:microsoft.com/office/officeart/2008/layout/VerticalCurvedList"/>
    <dgm:cxn modelId="{F79DC2E5-EDAB-4F5D-91CE-655A329E37BD}" type="presParOf" srcId="{966750C1-A861-452C-9609-15612A3DFCF5}" destId="{2C32AA3C-C21E-444B-8009-13B7F44A3DFC}" srcOrd="0" destOrd="0" presId="urn:microsoft.com/office/officeart/2008/layout/VerticalCurvedList"/>
    <dgm:cxn modelId="{0A981C9A-ED0F-4D0F-BE1E-FA35E817594E}" type="presParOf" srcId="{029663F2-6083-4943-A4B6-B75B1725BCEF}" destId="{0ADD1677-4BB9-411B-9F55-C6A8BB4AEFFE}" srcOrd="3" destOrd="0" presId="urn:microsoft.com/office/officeart/2008/layout/VerticalCurvedList"/>
    <dgm:cxn modelId="{E45BDFF2-0A06-4D61-8CC7-D50E14F90457}" type="presParOf" srcId="{029663F2-6083-4943-A4B6-B75B1725BCEF}" destId="{A9BE9254-C053-4EAB-8F29-0CEF5AEEC494}" srcOrd="4" destOrd="0" presId="urn:microsoft.com/office/officeart/2008/layout/VerticalCurvedList"/>
    <dgm:cxn modelId="{56A3D0B5-03E5-4FAD-A113-DC5EF02FE5FD}" type="presParOf" srcId="{A9BE9254-C053-4EAB-8F29-0CEF5AEEC494}" destId="{D5EA4CD6-8560-493F-8996-3B38ECA26A5D}" srcOrd="0" destOrd="0" presId="urn:microsoft.com/office/officeart/2008/layout/VerticalCurvedList"/>
    <dgm:cxn modelId="{4FDB4159-205E-4ED4-B752-4426C386A2D4}" type="presParOf" srcId="{029663F2-6083-4943-A4B6-B75B1725BCEF}" destId="{2AC453B5-CEF3-4FE2-AB06-0646F5A88E84}" srcOrd="5" destOrd="0" presId="urn:microsoft.com/office/officeart/2008/layout/VerticalCurvedList"/>
    <dgm:cxn modelId="{1521C250-FA5B-4710-AD6A-A94576078ED2}" type="presParOf" srcId="{029663F2-6083-4943-A4B6-B75B1725BCEF}" destId="{1B5A28ED-1C55-46F1-99FA-328BCE561B4A}" srcOrd="6" destOrd="0" presId="urn:microsoft.com/office/officeart/2008/layout/VerticalCurvedList"/>
    <dgm:cxn modelId="{6426A4DC-2325-4C45-95C9-FEDD4F932EEE}" type="presParOf" srcId="{1B5A28ED-1C55-46F1-99FA-328BCE561B4A}" destId="{2E10788D-F76E-483E-B3FF-9B6A38A71BF2}" srcOrd="0" destOrd="0" presId="urn:microsoft.com/office/officeart/2008/layout/VerticalCurvedList"/>
    <dgm:cxn modelId="{3CCB4E65-0004-4452-AB84-87D262448E4C}" type="presParOf" srcId="{029663F2-6083-4943-A4B6-B75B1725BCEF}" destId="{49F3C08A-059A-4944-B0BE-9FED64C38273}" srcOrd="7" destOrd="0" presId="urn:microsoft.com/office/officeart/2008/layout/VerticalCurvedList"/>
    <dgm:cxn modelId="{0F5F8F2D-A560-43C1-BB2D-9CCFE611D80C}" type="presParOf" srcId="{029663F2-6083-4943-A4B6-B75B1725BCEF}" destId="{31FCCC1D-41B1-4F4D-AD60-B8479B1A58C5}" srcOrd="8" destOrd="0" presId="urn:microsoft.com/office/officeart/2008/layout/VerticalCurvedList"/>
    <dgm:cxn modelId="{EF8E58F6-0401-4BB6-96CB-D12E0FC05095}"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5">
            <a:lumMod val="7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600" dirty="0" smtClean="0"/>
            <a:t>面向高温合金的机器学习方法及其应用</a:t>
          </a:r>
          <a:endParaRPr lang="zh-CN" altLang="en-US" sz="16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smtClean="0">
              <a:solidFill>
                <a:schemeClr val="bg1"/>
              </a:solidFill>
            </a:rPr>
            <a:t>性能预测方法</a:t>
          </a:r>
          <a:endParaRPr lang="zh-CN" altLang="en-US" sz="16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1600" dirty="0" smtClean="0">
              <a:solidFill>
                <a:schemeClr val="bg1"/>
              </a:solidFill>
            </a:rPr>
            <a:t>基于主动学习的多层级特征分析方法</a:t>
          </a:r>
          <a:endParaRPr lang="zh-CN" altLang="en-US" sz="1600"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200" b="1" dirty="0" smtClean="0">
              <a:solidFill>
                <a:schemeClr val="bg1"/>
              </a:solidFill>
            </a:rPr>
            <a:t>基于聚类的最优回归集成学习方法</a:t>
          </a:r>
          <a:endParaRPr lang="zh-CN" altLang="en-US" sz="12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200" b="1" dirty="0" smtClean="0">
              <a:solidFill>
                <a:schemeClr val="bg1"/>
              </a:solidFill>
            </a:rPr>
            <a:t>在蠕变数据中的应用</a:t>
          </a:r>
          <a:endParaRPr lang="zh-CN" altLang="en-US" sz="12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BA8EEB92-0093-4622-8762-314165A8DD0B}" type="presOf" srcId="{B0FE94B4-7746-4CE6-82E9-616E25290601}" destId="{2AC453B5-CEF3-4FE2-AB06-0646F5A88E84}" srcOrd="0" destOrd="1" presId="urn:microsoft.com/office/officeart/2008/layout/VerticalCurvedList"/>
    <dgm:cxn modelId="{96141B3D-160A-40BB-A765-A92F3D2D698F}" type="presOf" srcId="{EEC4CF63-C19C-4428-A191-567F637D3731}" destId="{2AC453B5-CEF3-4FE2-AB06-0646F5A88E84}" srcOrd="0" destOrd="4" presId="urn:microsoft.com/office/officeart/2008/layout/VerticalCurvedList"/>
    <dgm:cxn modelId="{634F6C64-E0B1-4FD3-B280-A22F3E2D42DE}" type="presOf" srcId="{299514BF-5A8F-4E5C-AC20-705FAD970C57}" destId="{2AC453B5-CEF3-4FE2-AB06-0646F5A88E84}" srcOrd="0" destOrd="3"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2522744-FCDE-4C6D-9417-DAE768E86231}" type="presOf" srcId="{A031629A-C912-46DE-9250-B3AB97DBFEF3}" destId="{4973CE0B-830B-42A8-8F41-45A257AA0B8B}" srcOrd="0" destOrd="0" presId="urn:microsoft.com/office/officeart/2008/layout/VerticalCurvedList"/>
    <dgm:cxn modelId="{8DE745E4-66B4-4EDC-9916-2B5826ED9BC8}" type="presOf" srcId="{EB89F287-1E2B-4D7B-B849-A9AFDC62F93B}" destId="{0ADD1677-4BB9-411B-9F55-C6A8BB4AEFFE}"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BCE3DF49-C07E-446A-9A68-519CBC12E05C}" type="presOf" srcId="{D7A9A80B-B499-4CE9-B8B6-42D8B19FB683}" destId="{25CC8F4A-1A1B-4C3E-B9C9-3B2A7A2D0F66}"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9D5A0FE1-E111-4E5E-BF14-005848CBD399}" srcId="{534D5989-8F4D-4258-8225-B724768E9233}" destId="{A031629A-C912-46DE-9250-B3AB97DBFEF3}" srcOrd="0" destOrd="0" parTransId="{D4DB4B43-FE32-40E2-A322-C82FEF4FD8CF}" sibTransId="{D7A9A80B-B499-4CE9-B8B6-42D8B19FB683}"/>
    <dgm:cxn modelId="{28F72A5B-C24E-4709-9357-AC0EB23B16DA}" type="presOf" srcId="{534D5989-8F4D-4258-8225-B724768E9233}" destId="{777E6480-BB94-44CE-B407-D0500462E337}" srcOrd="0" destOrd="0" presId="urn:microsoft.com/office/officeart/2008/layout/VerticalCurvedList"/>
    <dgm:cxn modelId="{56EAB8C3-A0B8-4900-92E5-1FD24AE6DEE7}" type="presOf" srcId="{8D427307-CEAF-4DD7-BB85-8785E2DCDB7F}" destId="{2AC453B5-CEF3-4FE2-AB06-0646F5A88E84}" srcOrd="0" destOrd="0" presId="urn:microsoft.com/office/officeart/2008/layout/VerticalCurvedList"/>
    <dgm:cxn modelId="{27642467-1C41-49A5-BC23-AC51869BBCDF}"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94F39016-329E-4F08-9775-00836CA1D074}" type="presOf" srcId="{0C6CA62A-2507-4191-8334-84E9AE83554B}" destId="{49F3C08A-059A-4944-B0BE-9FED64C38273}" srcOrd="0" destOrd="0"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72EE6761-7513-44FF-8350-CC6199717C11}" type="presParOf" srcId="{777E6480-BB94-44CE-B407-D0500462E337}" destId="{029663F2-6083-4943-A4B6-B75B1725BCEF}" srcOrd="0" destOrd="0" presId="urn:microsoft.com/office/officeart/2008/layout/VerticalCurvedList"/>
    <dgm:cxn modelId="{504F1D5B-359C-450A-AFBC-F73D8DD215A8}" type="presParOf" srcId="{029663F2-6083-4943-A4B6-B75B1725BCEF}" destId="{D211633A-16B4-4697-B79D-94EAD020AF0A}" srcOrd="0" destOrd="0" presId="urn:microsoft.com/office/officeart/2008/layout/VerticalCurvedList"/>
    <dgm:cxn modelId="{62A3E3AF-9962-4F9E-8EA5-56A9F16F03B0}" type="presParOf" srcId="{D211633A-16B4-4697-B79D-94EAD020AF0A}" destId="{2B0DD12D-6EF4-4BF8-B02D-398F02F66379}" srcOrd="0" destOrd="0" presId="urn:microsoft.com/office/officeart/2008/layout/VerticalCurvedList"/>
    <dgm:cxn modelId="{3C269E86-E148-459E-8191-E7BE6F937626}" type="presParOf" srcId="{D211633A-16B4-4697-B79D-94EAD020AF0A}" destId="{25CC8F4A-1A1B-4C3E-B9C9-3B2A7A2D0F66}" srcOrd="1" destOrd="0" presId="urn:microsoft.com/office/officeart/2008/layout/VerticalCurvedList"/>
    <dgm:cxn modelId="{5D3160EA-D40B-41D6-B21B-537AB99CA460}" type="presParOf" srcId="{D211633A-16B4-4697-B79D-94EAD020AF0A}" destId="{3901E994-EF88-4B55-B333-8B5DC2C1FE64}" srcOrd="2" destOrd="0" presId="urn:microsoft.com/office/officeart/2008/layout/VerticalCurvedList"/>
    <dgm:cxn modelId="{DFA12853-ED9E-4812-9361-9F428A66BBE7}" type="presParOf" srcId="{D211633A-16B4-4697-B79D-94EAD020AF0A}" destId="{8EACEE7C-B326-44FB-9A91-8726F31EDF2B}" srcOrd="3" destOrd="0" presId="urn:microsoft.com/office/officeart/2008/layout/VerticalCurvedList"/>
    <dgm:cxn modelId="{2CE7B68C-A2C4-43C9-A8B7-2C1C6241DE8D}" type="presParOf" srcId="{029663F2-6083-4943-A4B6-B75B1725BCEF}" destId="{4973CE0B-830B-42A8-8F41-45A257AA0B8B}" srcOrd="1" destOrd="0" presId="urn:microsoft.com/office/officeart/2008/layout/VerticalCurvedList"/>
    <dgm:cxn modelId="{57F48F8D-9E76-42E5-A46D-58EF2EFFC4DA}" type="presParOf" srcId="{029663F2-6083-4943-A4B6-B75B1725BCEF}" destId="{966750C1-A861-452C-9609-15612A3DFCF5}" srcOrd="2" destOrd="0" presId="urn:microsoft.com/office/officeart/2008/layout/VerticalCurvedList"/>
    <dgm:cxn modelId="{6B7410FF-0F6A-40E1-A7D0-708025EA0B98}" type="presParOf" srcId="{966750C1-A861-452C-9609-15612A3DFCF5}" destId="{2C32AA3C-C21E-444B-8009-13B7F44A3DFC}" srcOrd="0" destOrd="0" presId="urn:microsoft.com/office/officeart/2008/layout/VerticalCurvedList"/>
    <dgm:cxn modelId="{A980F93E-BCD6-47CD-A890-C61754F499B2}" type="presParOf" srcId="{029663F2-6083-4943-A4B6-B75B1725BCEF}" destId="{0ADD1677-4BB9-411B-9F55-C6A8BB4AEFFE}" srcOrd="3" destOrd="0" presId="urn:microsoft.com/office/officeart/2008/layout/VerticalCurvedList"/>
    <dgm:cxn modelId="{3C527F65-B85E-42F9-BDEE-18414B50D4F1}" type="presParOf" srcId="{029663F2-6083-4943-A4B6-B75B1725BCEF}" destId="{A9BE9254-C053-4EAB-8F29-0CEF5AEEC494}" srcOrd="4" destOrd="0" presId="urn:microsoft.com/office/officeart/2008/layout/VerticalCurvedList"/>
    <dgm:cxn modelId="{9AB892A1-5440-4F76-9156-A4EAB66CA681}" type="presParOf" srcId="{A9BE9254-C053-4EAB-8F29-0CEF5AEEC494}" destId="{D5EA4CD6-8560-493F-8996-3B38ECA26A5D}" srcOrd="0" destOrd="0" presId="urn:microsoft.com/office/officeart/2008/layout/VerticalCurvedList"/>
    <dgm:cxn modelId="{64C05D48-C79F-4B8B-813F-02B1094D82AB}" type="presParOf" srcId="{029663F2-6083-4943-A4B6-B75B1725BCEF}" destId="{2AC453B5-CEF3-4FE2-AB06-0646F5A88E84}" srcOrd="5" destOrd="0" presId="urn:microsoft.com/office/officeart/2008/layout/VerticalCurvedList"/>
    <dgm:cxn modelId="{7D08D7F8-9891-4DF9-8F9C-F082614CAA5A}" type="presParOf" srcId="{029663F2-6083-4943-A4B6-B75B1725BCEF}" destId="{1B5A28ED-1C55-46F1-99FA-328BCE561B4A}" srcOrd="6" destOrd="0" presId="urn:microsoft.com/office/officeart/2008/layout/VerticalCurvedList"/>
    <dgm:cxn modelId="{1F4F5713-CB53-4FAF-8BE0-10C6B0B54A65}" type="presParOf" srcId="{1B5A28ED-1C55-46F1-99FA-328BCE561B4A}" destId="{2E10788D-F76E-483E-B3FF-9B6A38A71BF2}" srcOrd="0" destOrd="0" presId="urn:microsoft.com/office/officeart/2008/layout/VerticalCurvedList"/>
    <dgm:cxn modelId="{E7559050-2C5E-487C-87B9-CA3F5FE2523C}" type="presParOf" srcId="{029663F2-6083-4943-A4B6-B75B1725BCEF}" destId="{49F3C08A-059A-4944-B0BE-9FED64C38273}" srcOrd="7" destOrd="0" presId="urn:microsoft.com/office/officeart/2008/layout/VerticalCurvedList"/>
    <dgm:cxn modelId="{A298F9B5-5A5A-4165-9637-5AC34A6C7424}" type="presParOf" srcId="{029663F2-6083-4943-A4B6-B75B1725BCEF}" destId="{31FCCC1D-41B1-4F4D-AD60-B8479B1A58C5}" srcOrd="8" destOrd="0" presId="urn:microsoft.com/office/officeart/2008/layout/VerticalCurvedList"/>
    <dgm:cxn modelId="{5FB4D4C4-4BC0-4756-94B8-609606FA751B}"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smtClean="0"/>
            <a:t>算法规范制定</a:t>
          </a:r>
          <a:endParaRPr lang="zh-CN" altLang="en-US" sz="1800"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smtClean="0"/>
            <a:t>算法库设计</a:t>
          </a:r>
          <a:endParaRPr lang="zh-CN" altLang="en-US" sz="1800"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smtClean="0"/>
            <a:t>数据驱动的机器学习算法流程图实现</a:t>
          </a:r>
          <a:endParaRPr lang="zh-CN" altLang="en-US" sz="1800"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681CC194-1677-417F-83AF-226123280CDC}" type="presOf" srcId="{1D6078A9-2A84-4122-B3AF-F3388AA039DE}" destId="{07D5B6CA-6C2B-43F7-8E34-991DCAD7BF1A}"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a:t>
          </a:r>
          <a:r>
            <a:rPr lang="zh-CN" altLang="en-US" dirty="0" smtClean="0"/>
            <a:t>式回归</a:t>
          </a:r>
          <a:endParaRPr lang="zh-CN" altLang="en-US" dirty="0"/>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smtClean="0"/>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a:t>
          </a:r>
          <a:r>
            <a:rPr lang="zh-CN" altLang="en-US" dirty="0" smtClean="0"/>
            <a:t>归（</a:t>
          </a:r>
          <a:r>
            <a:rPr lang="en-US" altLang="zh-CN" dirty="0" smtClean="0"/>
            <a:t>SVR</a:t>
          </a:r>
          <a:r>
            <a:rPr lang="zh-CN" altLang="en-US" dirty="0" smtClean="0"/>
            <a:t>）</a:t>
          </a:r>
          <a:endParaRPr lang="zh-CN" altLang="en-US" dirty="0"/>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a:t>
          </a:r>
          <a:r>
            <a:rPr lang="zh-CN" altLang="en-US" dirty="0" smtClean="0"/>
            <a:t>归</a:t>
          </a:r>
          <a:endParaRPr lang="zh-CN" altLang="en-US" dirty="0"/>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smtClean="0"/>
            <a:t>GMM/FCM</a:t>
          </a:r>
          <a:r>
            <a:rPr lang="zh-CN" altLang="en-US" dirty="0" smtClean="0"/>
            <a:t>聚类</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smtClean="0"/>
            <a:t>粒子群优化</a:t>
          </a:r>
          <a:endParaRPr lang="zh-CN" altLang="en-US" dirty="0"/>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smtClean="0"/>
            <a:t>特征降维</a:t>
          </a:r>
          <a:endParaRPr lang="zh-CN" altLang="en-US" dirty="0"/>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smtClean="0"/>
            <a:t>主成分分析（</a:t>
          </a:r>
          <a:r>
            <a:rPr lang="en-US" altLang="zh-CN" dirty="0" smtClean="0"/>
            <a:t>PCA</a:t>
          </a:r>
          <a:r>
            <a:rPr lang="zh-CN" altLang="en-US" dirty="0" smtClean="0"/>
            <a:t>）</a:t>
          </a:r>
          <a:endParaRPr lang="zh-CN" altLang="en-US" dirty="0"/>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smtClean="0"/>
            <a:t>因子分析（</a:t>
          </a:r>
          <a:r>
            <a:rPr lang="en-US" altLang="zh-CN" dirty="0" smtClean="0"/>
            <a:t>FA</a:t>
          </a:r>
          <a:r>
            <a:rPr lang="zh-CN" altLang="en-US" dirty="0" smtClean="0"/>
            <a:t>）</a:t>
          </a:r>
          <a:endParaRPr lang="zh-CN" altLang="en-US" dirty="0"/>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smtClean="0"/>
            <a:t>奇异值分解（</a:t>
          </a:r>
          <a:r>
            <a:rPr lang="en-US" altLang="zh-CN" dirty="0" smtClean="0"/>
            <a:t>SVD</a:t>
          </a:r>
          <a:r>
            <a:rPr lang="zh-CN" altLang="en-US" dirty="0" smtClean="0"/>
            <a:t>）</a:t>
          </a:r>
          <a:endParaRPr lang="zh-CN" altLang="en-US" dirty="0"/>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smtClean="0"/>
            <a:t>方差分数</a:t>
          </a:r>
          <a:endParaRPr lang="zh-CN" altLang="en-US" dirty="0"/>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smtClean="0"/>
            <a:t>卡方检验</a:t>
          </a:r>
          <a:endParaRPr lang="zh-CN" altLang="en-US" dirty="0"/>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smtClean="0"/>
            <a:t>皮尔逊相关系数</a:t>
          </a:r>
          <a:endParaRPr lang="zh-CN" altLang="en-US" dirty="0"/>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smtClean="0"/>
            <a:t>最大信息系数</a:t>
          </a:r>
          <a:endParaRPr lang="zh-CN" altLang="en-US" dirty="0"/>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smtClean="0"/>
            <a:t>信息增益</a:t>
          </a:r>
          <a:endParaRPr lang="zh-CN" altLang="en-US" dirty="0"/>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smtClean="0"/>
            <a:t>互信息</a:t>
          </a:r>
          <a:endParaRPr lang="zh-CN" altLang="en-US" dirty="0"/>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smtClean="0"/>
            <a:t>Lasso/Ridge</a:t>
          </a:r>
          <a:r>
            <a:rPr lang="zh-CN" altLang="en-US" dirty="0" smtClean="0"/>
            <a:t>回归</a:t>
          </a:r>
          <a:endParaRPr lang="zh-CN" altLang="en-US" dirty="0"/>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smtClean="0"/>
            <a:t>随机森林</a:t>
          </a:r>
          <a:endParaRPr lang="zh-CN" altLang="en-US" dirty="0"/>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smtClean="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smtClean="0"/>
            <a:t>Kmodels</a:t>
          </a:r>
          <a:r>
            <a:rPr lang="zh-CN" altLang="en-US" dirty="0" smtClean="0"/>
            <a:t>聚类</a:t>
          </a:r>
          <a:endParaRPr lang="zh-CN" altLang="en-US" dirty="0"/>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smtClean="0"/>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smtClean="0"/>
            <a:t>PCCA</a:t>
          </a:r>
          <a:r>
            <a:rPr lang="zh-CN" altLang="en-US" dirty="0" smtClean="0"/>
            <a:t>聚类</a:t>
          </a:r>
          <a:endParaRPr lang="zh-CN" altLang="en-US" dirty="0"/>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smtClean="0"/>
            <a:t>DIANA/AGNES</a:t>
          </a:r>
          <a:r>
            <a:rPr lang="zh-CN" altLang="en-US" dirty="0" smtClean="0"/>
            <a:t>聚类</a:t>
          </a:r>
          <a:endParaRPr lang="zh-CN" altLang="en-US" dirty="0"/>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smtClean="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smtClean="0"/>
            <a:t>高斯过程回归</a:t>
          </a:r>
          <a:endParaRPr lang="zh-CN" altLang="en-US" dirty="0"/>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smtClean="0"/>
            <a:t>弹性网络</a:t>
          </a:r>
          <a:r>
            <a:rPr lang="zh-CN" altLang="en-US" smtClean="0"/>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smtClean="0"/>
            <a:t>Adaboost</a:t>
          </a:r>
          <a:r>
            <a:rPr lang="zh-CN" altLang="en-US" dirty="0" smtClean="0"/>
            <a:t>回归</a:t>
          </a:r>
          <a:endParaRPr lang="zh-CN" altLang="en-US" dirty="0"/>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t>
        <a:bodyPr/>
        <a:lstStyle/>
        <a:p>
          <a:endParaRPr lang="zh-CN" altLang="en-US"/>
        </a:p>
      </dgm:t>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DFC34165-C682-41D0-82ED-9428953D3879}" srcId="{57A28028-77D2-4277-9970-63BACBD13F4D}" destId="{8A5E98F2-3EEE-4EAE-B6DA-25BB7E1B620A}" srcOrd="0" destOrd="0" parTransId="{27FEE187-ED4F-43E5-9A92-B6C8821C22B2}" sibTransId="{626B39A1-B051-42C6-B71B-2AD50A9CEF34}"/>
    <dgm:cxn modelId="{346DAF7F-4D94-4B39-8070-18A221CEFEF9}" type="presOf" srcId="{78A384B0-2FFD-4C49-B8CE-C05855ACA0EE}" destId="{4506C6F9-4D81-422E-A295-662A47B8FB80}" srcOrd="0" destOrd="3" presId="urn:microsoft.com/office/officeart/2005/8/layout/hList1"/>
    <dgm:cxn modelId="{D5A1D535-2454-49A5-8261-8ABBD07F343D}" type="presOf" srcId="{37A96895-6FA2-48F0-8BA6-CF613E26743C}" destId="{6D9D0ABC-12BC-42FD-B32D-F484BB2E955B}" srcOrd="0" destOrd="2" presId="urn:microsoft.com/office/officeart/2005/8/layout/hList1"/>
    <dgm:cxn modelId="{FDFAACAA-6C03-482E-86FE-68DA5388812D}" type="presOf" srcId="{119E3A62-BDD7-4B76-BC1E-681ED2928F69}" destId="{EE23FAF4-8768-4D90-A6BC-9C48AEA9AA1F}" srcOrd="0" destOrd="1" presId="urn:microsoft.com/office/officeart/2005/8/layout/hList1"/>
    <dgm:cxn modelId="{2A0839E1-3BF9-4FBA-9FC2-ED1BA08B7676}" type="presOf" srcId="{EBD88137-22AE-4929-9660-ABBDEAEA29BA}" destId="{EE23FAF4-8768-4D90-A6BC-9C48AEA9AA1F}" srcOrd="0" destOrd="5"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9799A315-573A-43EB-AC3A-AD12AD5562DE}" srcId="{A5587D8A-F7F7-4405-AA88-A677C8E061CD}" destId="{08F24174-A4CD-4CBD-8335-14D9376FF6E3}" srcOrd="3" destOrd="0" parTransId="{C8C67AA3-5412-4FDA-8649-5A4B26406DFB}" sibTransId="{C775B678-3D25-4885-ADF3-A065374FD825}"/>
    <dgm:cxn modelId="{DD64AFBE-5A01-47AF-AB06-EA4A10D396A9}" type="presOf" srcId="{9F225015-9585-428B-A5AF-6F85FB018702}" destId="{6D9D0ABC-12BC-42FD-B32D-F484BB2E955B}" srcOrd="0" destOrd="8" presId="urn:microsoft.com/office/officeart/2005/8/layout/hList1"/>
    <dgm:cxn modelId="{11C485C0-ED81-4D16-9D5F-F7E51D312391}" type="presOf" srcId="{81DC7217-0BDC-4EAD-B7CA-CD3F4868EAB6}" destId="{4506C6F9-4D81-422E-A295-662A47B8FB80}" srcOrd="0" destOrd="5"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3152991F-5613-4DE0-8D63-2ABE9E32E334}" type="presOf" srcId="{E2D9A33B-56C0-4BEB-8430-F0FF883CE743}" destId="{796411D0-3C4E-434A-B4E1-D99091C107BB}"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D8E2EE7-F24B-4E21-B5D7-C4E8246B834E}" type="presOf" srcId="{D8C4CA14-D911-4B37-999B-09BD855AF5BF}" destId="{20287C72-3AAB-4957-B6C5-CFD412CA4004}" srcOrd="0" destOrd="0"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39ECB338-E5A8-4C0E-ADE3-A34F4D3305C6}" srcId="{12385A7F-B2E3-47DE-997D-4996FF4ADAE4}" destId="{0307DB1A-96AD-4ADC-BE9D-590E3FB361EC}" srcOrd="8" destOrd="0" parTransId="{08BDE0AD-33FE-4192-A31E-9E7DBAF1FE96}" sibTransId="{1F1D3424-7808-41EF-A0C1-15E8498CD07C}"/>
    <dgm:cxn modelId="{3884E593-35EB-4D61-8E97-974310960F56}" srcId="{57A28028-77D2-4277-9970-63BACBD13F4D}" destId="{E2D9A33B-56C0-4BEB-8430-F0FF883CE743}" srcOrd="5" destOrd="0" parTransId="{D6BF8A8B-FC16-4D97-833D-9F4FB85AEB67}" sibTransId="{EE8541B7-6291-49A0-8D09-45771921C73D}"/>
    <dgm:cxn modelId="{0A6A2A6B-ED23-4FFD-986C-00604A7AA6DB}" type="presOf" srcId="{F1FF73F3-92C7-4906-A4C0-849E22825948}" destId="{6D9D0ABC-12BC-42FD-B32D-F484BB2E955B}" srcOrd="0" destOrd="11" presId="urn:microsoft.com/office/officeart/2005/8/layout/hList1"/>
    <dgm:cxn modelId="{097D8016-DE11-49F4-9C32-8555FE27D7B9}" srcId="{12385A7F-B2E3-47DE-997D-4996FF4ADAE4}" destId="{533A5B49-4BCE-4F24-946F-D7B0385F2FA0}" srcOrd="10" destOrd="0" parTransId="{F4946A02-6E08-4D40-9603-85427EDBC0D6}" sibTransId="{930FEB0D-D440-4300-A086-AB590C79F3FF}"/>
    <dgm:cxn modelId="{0BA38EE7-8A0B-45BF-BCD6-596CF5CDFED0}" srcId="{12385A7F-B2E3-47DE-997D-4996FF4ADAE4}" destId="{6EE84440-A179-442E-AC6F-3D005F19E6C4}" srcOrd="0" destOrd="0" parTransId="{10CD1C4A-02F9-4FEC-8B74-AB681FFB2333}" sibTransId="{580129FE-90E6-4951-A502-48AD1DAFAB12}"/>
    <dgm:cxn modelId="{0081868B-1B1E-4CF1-846A-BF72F56E6FA5}" type="presOf" srcId="{57A28028-77D2-4277-9970-63BACBD13F4D}" destId="{FAF5B232-2A05-4F6E-9405-2E49A439F1EF}" srcOrd="0" destOrd="0" presId="urn:microsoft.com/office/officeart/2005/8/layout/hList1"/>
    <dgm:cxn modelId="{680D23B0-FCAF-4997-90D9-EFB1C1101DF6}" type="presOf" srcId="{645936A3-21A5-4801-AEC3-51CEFCA0BEC2}" destId="{4506C6F9-4D81-422E-A295-662A47B8FB80}" srcOrd="0" destOrd="1" presId="urn:microsoft.com/office/officeart/2005/8/layout/hList1"/>
    <dgm:cxn modelId="{AE0CD00A-F79D-43A4-8FC8-DF38DBE7B2E7}" type="presOf" srcId="{B198D8EF-D3D0-468B-A758-0F3475BDF54E}" destId="{6D9D0ABC-12BC-42FD-B32D-F484BB2E955B}" srcOrd="0" destOrd="3" presId="urn:microsoft.com/office/officeart/2005/8/layout/hList1"/>
    <dgm:cxn modelId="{7D5E3DF0-31A4-4FFA-B88A-4D66B4B1C9BF}" type="presOf" srcId="{6EE84440-A179-442E-AC6F-3D005F19E6C4}" destId="{EE23FAF4-8768-4D90-A6BC-9C48AEA9AA1F}" srcOrd="0" destOrd="0"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C1E12002-02A8-459F-9572-40B11224EC99}" type="presOf" srcId="{A425C22B-B874-4CA8-AA2D-50F84A410D8F}" destId="{6D9D0ABC-12BC-42FD-B32D-F484BB2E955B}" srcOrd="0" destOrd="0"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F307F890-A9B9-4B59-916F-5BBCD812CCB3}" srcId="{A5587D8A-F7F7-4405-AA88-A677C8E061CD}" destId="{105306F9-7ABE-40E0-AD8B-971A838BF900}" srcOrd="0" destOrd="0" parTransId="{3CAF8824-E0ED-49A0-B8AD-DF4DBD4E579B}" sibTransId="{B6DB4FAD-7786-4D9F-9DFE-82EFDE8DA9C4}"/>
    <dgm:cxn modelId="{83A75E9D-76F9-4D91-B2A0-07D2A6B68CC5}" type="presOf" srcId="{A68912EC-8E7B-43C9-B280-6C2730197E61}" destId="{6D9D0ABC-12BC-42FD-B32D-F484BB2E955B}" srcOrd="0" destOrd="9"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0FFA99AD-38E8-4EDF-95C5-1CA8E99C1B27}" type="presOf" srcId="{A0303C04-8C8A-4DAD-AAD9-EE32896C7E55}" destId="{EE23FAF4-8768-4D90-A6BC-9C48AEA9AA1F}" srcOrd="0" destOrd="4"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9F36A054-26D2-40D4-882E-4811CFA9CFD6}" srcId="{A5587D8A-F7F7-4405-AA88-A677C8E061CD}" destId="{319A7A7B-376E-4AFB-9CC5-EBCDB7482F9F}" srcOrd="2" destOrd="0" parTransId="{FA3F9CE9-5FC5-4926-A4E4-E2B255192240}" sibTransId="{8AFACC4D-6C6E-4876-8FD5-3869E1EDBDE4}"/>
    <dgm:cxn modelId="{24423E4E-0B7A-4743-9A8B-5ED6D173900A}" type="presOf" srcId="{48134C62-9388-4C72-B9F2-52ECAEC1F9E4}" destId="{4506C6F9-4D81-422E-A295-662A47B8FB80}" srcOrd="0" destOrd="2"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05C1B23E-D296-4762-8186-707D7BA42E54}" srcId="{08F24174-A4CD-4CBD-8335-14D9376FF6E3}" destId="{9F225015-9585-428B-A5AF-6F85FB018702}" srcOrd="8" destOrd="0" parTransId="{96E20922-F92D-4DD7-91C1-89AA58D8C5D0}" sibTransId="{DE4FC9B7-631B-43FC-9E65-721356FF2B1B}"/>
    <dgm:cxn modelId="{F7FB37D0-2C0D-4937-A41B-8E9553C79CA4}" srcId="{08F24174-A4CD-4CBD-8335-14D9376FF6E3}" destId="{37A96895-6FA2-48F0-8BA6-CF613E26743C}" srcOrd="2" destOrd="0" parTransId="{C8CEDCCE-C321-44CE-AD74-E1BAFDD41471}" sibTransId="{5A68D961-63A6-48CF-A999-6BE2C4F29BCB}"/>
    <dgm:cxn modelId="{33EF5FF0-9AC4-484F-81A1-2D19872D892A}" type="presOf" srcId="{5507396C-719D-4CD0-9C9A-044B718F9753}" destId="{6D9D0ABC-12BC-42FD-B32D-F484BB2E955B}" srcOrd="0" destOrd="12" presId="urn:microsoft.com/office/officeart/2005/8/layout/hList1"/>
    <dgm:cxn modelId="{4AB85907-41ED-4183-9A31-1FD58FF5A039}" type="presOf" srcId="{4318ABA4-0340-4450-980D-09834F0884E4}" destId="{796411D0-3C4E-434A-B4E1-D99091C107BB}" srcOrd="0" destOrd="3" presId="urn:microsoft.com/office/officeart/2005/8/layout/hList1"/>
    <dgm:cxn modelId="{655C9F75-220B-4F27-89BF-D7A6EC8FE4FE}" type="presOf" srcId="{263C32CA-1010-4F62-A32E-45944099A3C8}" destId="{20287C72-3AAB-4957-B6C5-CFD412CA4004}" srcOrd="0" destOrd="3" presId="urn:microsoft.com/office/officeart/2005/8/layout/hList1"/>
    <dgm:cxn modelId="{A2FFAD78-E4CD-467C-ABD1-79899E31DA79}" type="presOf" srcId="{1FA9CEC1-D6D2-4480-AA4B-91E527F14244}" destId="{796411D0-3C4E-434A-B4E1-D99091C107BB}" srcOrd="0" destOrd="4" presId="urn:microsoft.com/office/officeart/2005/8/layout/hList1"/>
    <dgm:cxn modelId="{1E54D0E3-C3DC-430E-8483-56D1BA916DC2}" type="presOf" srcId="{12385A7F-B2E3-47DE-997D-4996FF4ADAE4}" destId="{81E0275B-AF3D-4299-B200-D296AD9C71FB}" srcOrd="0" destOrd="0" presId="urn:microsoft.com/office/officeart/2005/8/layout/hList1"/>
    <dgm:cxn modelId="{24918154-42B1-44BD-989D-30711E5A1D89}" srcId="{105306F9-7ABE-40E0-AD8B-971A838BF900}" destId="{AFBD8164-18C6-464C-A4C8-F8B561244FB3}" srcOrd="6" destOrd="0" parTransId="{69DBABDC-BC2C-43B3-BEC4-8981CBA8529D}" sibTransId="{10F1A934-6FDA-41DE-BCAD-B828C20268C1}"/>
    <dgm:cxn modelId="{29EA9C15-4DAC-4519-8673-AC31F6966B35}" type="presOf" srcId="{A8A3157D-EE20-4082-BE81-0BCA8A4646C2}" destId="{6D9D0ABC-12BC-42FD-B32D-F484BB2E955B}" srcOrd="0" destOrd="4" presId="urn:microsoft.com/office/officeart/2005/8/layout/hList1"/>
    <dgm:cxn modelId="{278F344C-11EF-4468-BACC-1378316DAD1A}" type="presOf" srcId="{35C5DDDD-6D03-4DE5-B50E-66DF9535C6A9}" destId="{6D9D0ABC-12BC-42FD-B32D-F484BB2E955B}" srcOrd="0" destOrd="7" presId="urn:microsoft.com/office/officeart/2005/8/layout/hList1"/>
    <dgm:cxn modelId="{045CA585-CD05-4244-800B-1AC4CF8F3B6F}" type="presOf" srcId="{1BDA9868-8086-4B87-B089-F35D7A1B698F}" destId="{4506C6F9-4D81-422E-A295-662A47B8FB80}" srcOrd="0" destOrd="10" presId="urn:microsoft.com/office/officeart/2005/8/layout/hList1"/>
    <dgm:cxn modelId="{AFC021DD-EF0E-4C22-8933-5FA33C7A1F2B}" type="presOf" srcId="{A5587D8A-F7F7-4405-AA88-A677C8E061CD}" destId="{56B5842B-3116-4832-9713-298705147BDE}" srcOrd="0" destOrd="0" presId="urn:microsoft.com/office/officeart/2005/8/layout/hList1"/>
    <dgm:cxn modelId="{C9331E3D-8D42-46C4-A3B0-60635DCB1BE9}" type="presOf" srcId="{409A38EF-2DBF-418B-9895-22975AF372CF}" destId="{4506C6F9-4D81-422E-A295-662A47B8FB80}" srcOrd="0" destOrd="9" presId="urn:microsoft.com/office/officeart/2005/8/layout/hList1"/>
    <dgm:cxn modelId="{DB41FEA6-7D50-4BD7-AF8A-6AF28CD56DC6}" srcId="{12385A7F-B2E3-47DE-997D-4996FF4ADAE4}" destId="{097D7BC2-8D15-4CF4-8576-879C3E19D053}" srcOrd="6" destOrd="0" parTransId="{EFA90E66-1C7B-4601-9669-425ACCB0CE0F}" sibTransId="{C3B811FE-DC2B-46A8-8EAF-07A3011A7914}"/>
    <dgm:cxn modelId="{94E24DC7-F227-4F5A-AC5D-79422B341580}" srcId="{08F24174-A4CD-4CBD-8335-14D9376FF6E3}" destId="{A8A3157D-EE20-4082-BE81-0BCA8A4646C2}" srcOrd="4" destOrd="0" parTransId="{6BD45D7A-2C46-4023-ACBC-9E98F41E01DC}" sibTransId="{F39EAB1B-AA0C-4C6E-B9D7-256A59809647}"/>
    <dgm:cxn modelId="{30B704AF-072B-44EE-A01C-E34667C81C94}" srcId="{57A28028-77D2-4277-9970-63BACBD13F4D}" destId="{4318ABA4-0340-4450-980D-09834F0884E4}" srcOrd="3" destOrd="0" parTransId="{FC136A0E-AE92-41FF-8A13-F79C4B2E40AA}" sibTransId="{D0643A55-0A35-4EE5-92F0-0699FC581627}"/>
    <dgm:cxn modelId="{8061C953-12AE-4F85-B6C3-888328BA9811}" type="presOf" srcId="{41EBC1AB-360E-4B9C-8C49-CBCB1CFAC31E}" destId="{796411D0-3C4E-434A-B4E1-D99091C107BB}" srcOrd="0" destOrd="2" presId="urn:microsoft.com/office/officeart/2005/8/layout/hList1"/>
    <dgm:cxn modelId="{B7EFB546-AA24-4C72-AD32-D5D2EFC1ABAB}" srcId="{319A7A7B-376E-4AFB-9CC5-EBCDB7482F9F}" destId="{40E2F6DA-AB5B-4BBE-BA42-38C9A9CEC691}" srcOrd="1" destOrd="0" parTransId="{A7D427D1-1F4E-4898-8D57-75DBD9175142}" sibTransId="{ADA58A91-4CA2-446A-AB80-2384EBA9E6B2}"/>
    <dgm:cxn modelId="{5219FE21-09BC-4321-8132-B4934CF0C8E0}" srcId="{08F24174-A4CD-4CBD-8335-14D9376FF6E3}" destId="{F1FF73F3-92C7-4906-A4C0-849E22825948}" srcOrd="11" destOrd="0" parTransId="{3145FD33-1CA5-4172-AA4E-B5469A61F0B1}" sibTransId="{14A06A09-4D88-4920-A619-0BBC58EF5B06}"/>
    <dgm:cxn modelId="{798365F1-69D5-486B-9F76-F630EC73C735}" type="presOf" srcId="{1B5965B6-A33E-442A-9A25-8A2D8EB23093}" destId="{20287C72-3AAB-4957-B6C5-CFD412CA4004}" srcOrd="0" destOrd="4" presId="urn:microsoft.com/office/officeart/2005/8/layout/hList1"/>
    <dgm:cxn modelId="{3E620821-46DE-4D53-BF6A-D81D81F5FA5E}" srcId="{105306F9-7ABE-40E0-AD8B-971A838BF900}" destId="{5068E18B-0F45-4F28-A0F5-C7DCE4620C39}" srcOrd="11" destOrd="0" parTransId="{5AB2D092-44CD-4C20-A967-27384E368436}" sibTransId="{1DEE4580-AA59-40F4-91B3-CA7BCF5D91D1}"/>
    <dgm:cxn modelId="{45D1047A-DE73-4C25-BA03-4BA554829C97}" srcId="{08F24174-A4CD-4CBD-8335-14D9376FF6E3}" destId="{1D27AD77-E8D3-4023-9A71-0CAEB0D19E9F}" srcOrd="1" destOrd="0" parTransId="{533A5B73-415E-422F-AF41-560BE1DEBC0F}" sibTransId="{5459247E-2A70-4BA6-A81D-A6223A751B48}"/>
    <dgm:cxn modelId="{FC3AF213-E4D3-43FA-A59B-553EA616C1A3}" type="presOf" srcId="{80E71593-A577-4032-8C9A-E945F2204C0C}" destId="{20287C72-3AAB-4957-B6C5-CFD412CA4004}"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7535A191-01FE-4B85-9AFC-BC5AEDFBCADB}" type="presOf" srcId="{F563B7B6-DF65-4E9F-A4B2-18AE58DD2D84}" destId="{EE23FAF4-8768-4D90-A6BC-9C48AEA9AA1F}" srcOrd="0" destOrd="3" presId="urn:microsoft.com/office/officeart/2005/8/layout/hList1"/>
    <dgm:cxn modelId="{39AC1254-5C2D-46E7-BFB0-2F91349D4A0E}" type="presOf" srcId="{1D27AD77-E8D3-4023-9A71-0CAEB0D19E9F}" destId="{6D9D0ABC-12BC-42FD-B32D-F484BB2E955B}" srcOrd="0" destOrd="1"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AC9AEDFF-71D6-449F-967E-836F00C2F7ED}" type="presOf" srcId="{B9D80B6A-426E-4367-A50F-2C92EFE309BC}" destId="{EE23FAF4-8768-4D90-A6BC-9C48AEA9AA1F}" srcOrd="0" destOrd="9"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30C4AEEC-21D3-4D5B-890A-600D1EA2604F}" srcId="{319A7A7B-376E-4AFB-9CC5-EBCDB7482F9F}" destId="{1B5965B6-A33E-442A-9A25-8A2D8EB23093}" srcOrd="4" destOrd="0" parTransId="{1FD0670E-CB38-440E-B57C-C5A7BF1F878A}" sibTransId="{956F284E-D391-4F01-ACE4-8E8F4D3C6640}"/>
    <dgm:cxn modelId="{92335DE8-72C7-4BC3-8C50-CEFF764DB9D1}" srcId="{08F24174-A4CD-4CBD-8335-14D9376FF6E3}" destId="{35C5DDDD-6D03-4DE5-B50E-66DF9535C6A9}" srcOrd="7" destOrd="0" parTransId="{9802C85F-BAAD-43DD-A467-C554AB28CFBE}" sibTransId="{C5865EDC-256A-429B-9438-94166709F446}"/>
    <dgm:cxn modelId="{39042A22-4929-4847-976F-BBD0948826AE}" srcId="{105306F9-7ABE-40E0-AD8B-971A838BF900}" destId="{409A38EF-2DBF-418B-9895-22975AF372CF}" srcOrd="9" destOrd="0" parTransId="{C60B2DD1-0806-46B2-9B66-28018DE279F9}" sibTransId="{724DCC61-CE35-45C6-BB69-B46AAA363434}"/>
    <dgm:cxn modelId="{B1236975-F457-4F1D-8EAD-49B9BBA78840}" srcId="{105306F9-7ABE-40E0-AD8B-971A838BF900}" destId="{78A384B0-2FFD-4C49-B8CE-C05855ACA0EE}" srcOrd="3" destOrd="0" parTransId="{09578BEC-B818-4561-A024-11BDC7049B61}" sibTransId="{71706A13-C161-4176-8457-71484D71D21D}"/>
    <dgm:cxn modelId="{CECA8093-8C9B-42CE-BB99-895C3F8E9EC0}" srcId="{12385A7F-B2E3-47DE-997D-4996FF4ADAE4}" destId="{BCA700CC-BDB5-4FE9-9640-9C264D5AF3BD}" srcOrd="12" destOrd="0" parTransId="{DC415AD4-8DC4-4050-BC5F-AF71524697F7}" sibTransId="{0AC73A27-9CBD-4FF2-BA4F-91AA4A37D598}"/>
    <dgm:cxn modelId="{C02BB201-DC21-4398-A47D-C33D8A255936}" type="presOf" srcId="{097D7BC2-8D15-4CF4-8576-879C3E19D053}" destId="{EE23FAF4-8768-4D90-A6BC-9C48AEA9AA1F}" srcOrd="0" destOrd="6"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505F803C-A832-4E1D-8499-DC141D628A9D}" srcId="{105306F9-7ABE-40E0-AD8B-971A838BF900}" destId="{1BDA9868-8086-4B87-B089-F35D7A1B698F}" srcOrd="10" destOrd="0" parTransId="{EAF52CC4-3402-4AA2-A4A5-8115A08EBA1D}" sibTransId="{C2CB9A45-FCD7-495D-A3DA-712BC45C9F4D}"/>
    <dgm:cxn modelId="{3F24DEE1-25BC-4856-A3DC-72EDC4D27173}" srcId="{08F24174-A4CD-4CBD-8335-14D9376FF6E3}" destId="{B198D8EF-D3D0-468B-A758-0F3475BDF54E}" srcOrd="3" destOrd="0" parTransId="{5BF9BEBC-1863-4D06-8E3B-E47F8FB6B094}" sibTransId="{78952575-451A-49FA-8465-A044DD8EA0C6}"/>
    <dgm:cxn modelId="{54429ECB-6273-4BA9-9598-6626BE6ED39A}" type="presOf" srcId="{0307DB1A-96AD-4ADC-BE9D-590E3FB361EC}" destId="{EE23FAF4-8768-4D90-A6BC-9C48AEA9AA1F}" srcOrd="0" destOrd="8" presId="urn:microsoft.com/office/officeart/2005/8/layout/hList1"/>
    <dgm:cxn modelId="{01893D82-65E7-4838-B65C-E793B9E44A1D}" type="presOf" srcId="{533A5B49-4BCE-4F24-946F-D7B0385F2FA0}" destId="{EE23FAF4-8768-4D90-A6BC-9C48AEA9AA1F}" srcOrd="0" destOrd="10"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8BB1651C-95FA-4116-9CAB-E99EF2020F61}" srcId="{12385A7F-B2E3-47DE-997D-4996FF4ADAE4}" destId="{B9D80B6A-426E-4367-A50F-2C92EFE309BC}" srcOrd="9" destOrd="0" parTransId="{653219A1-374D-48AE-91F0-A84C70E8378E}" sibTransId="{EE2A66C5-D137-4D45-86F8-7C3A4FF117CD}"/>
    <dgm:cxn modelId="{984FDD5A-2853-4853-B1F9-9625D7B4335F}" srcId="{A5587D8A-F7F7-4405-AA88-A677C8E061CD}" destId="{12385A7F-B2E3-47DE-997D-4996FF4ADAE4}" srcOrd="1" destOrd="0" parTransId="{3B01F3BB-ED10-4ED0-9B72-321FA69205D3}" sibTransId="{559E3E90-53F8-4E5B-9A9A-608772AFA637}"/>
    <dgm:cxn modelId="{A0E58A10-13C7-49E4-BF1B-15D8B5487B2D}" type="presOf" srcId="{A3BF1A4B-0F2A-4B81-89CD-8E82EEFC59AB}" destId="{20287C72-3AAB-4957-B6C5-CFD412CA4004}" srcOrd="0" destOrd="2" presId="urn:microsoft.com/office/officeart/2005/8/layout/hList1"/>
    <dgm:cxn modelId="{F06C81CA-5B6A-4B5E-810C-F81575F7D268}" type="presOf" srcId="{EC04C27A-6C81-4BAD-9A5F-00D180418C64}" destId="{4506C6F9-4D81-422E-A295-662A47B8FB80}" srcOrd="0" destOrd="8" presId="urn:microsoft.com/office/officeart/2005/8/layout/hList1"/>
    <dgm:cxn modelId="{69DD9CBC-12A0-4A3F-BA11-8C00EE513CC8}" type="presOf" srcId="{319A7A7B-376E-4AFB-9CC5-EBCDB7482F9F}" destId="{FD00538C-AD46-44D4-BAD8-E2AF5D733166}" srcOrd="0" destOrd="0" presId="urn:microsoft.com/office/officeart/2005/8/layout/hList1"/>
    <dgm:cxn modelId="{DB26D35D-5DB6-4D16-A4D8-48F56D277B4B}" srcId="{105306F9-7ABE-40E0-AD8B-971A838BF900}" destId="{48134C62-9388-4C72-B9F2-52ECAEC1F9E4}" srcOrd="2" destOrd="0" parTransId="{DEA1786C-0490-4187-91E6-67F0DFA27486}" sibTransId="{2224A1CA-34E3-466F-8C8B-438C077C2153}"/>
    <dgm:cxn modelId="{A5F110F3-1601-45EA-949A-8E73B9D86ABC}" srcId="{57A28028-77D2-4277-9970-63BACBD13F4D}" destId="{17FA2C77-5AA6-43AF-8A82-2BDF371527DE}" srcOrd="1" destOrd="0" parTransId="{17223CD6-96BF-45A1-8ADE-3CAB1969ADDE}" sibTransId="{BE6F1FC0-3A4C-458E-A208-587695AC9D5B}"/>
    <dgm:cxn modelId="{8C913308-42C8-4885-AA7F-D1679FA382C0}" type="presOf" srcId="{F5BAECF3-D619-4A9E-8AB1-982C2A325F52}" destId="{6D9D0ABC-12BC-42FD-B32D-F484BB2E955B}" srcOrd="0" destOrd="6" presId="urn:microsoft.com/office/officeart/2005/8/layout/hList1"/>
    <dgm:cxn modelId="{B52B9F7F-03AB-402C-8F6F-2BDE05F65965}" srcId="{105306F9-7ABE-40E0-AD8B-971A838BF900}" destId="{645936A3-21A5-4801-AEC3-51CEFCA0BEC2}" srcOrd="1" destOrd="0" parTransId="{46CA3DFB-9774-4C85-880E-5A147C53EA5B}" sibTransId="{B819A240-F90A-46D2-851D-C1F3B6F1968E}"/>
    <dgm:cxn modelId="{D7D749D8-22F5-427D-9667-C1A40E857870}" type="presOf" srcId="{2EF5E0E8-BE3A-4E0F-BA2F-BA8353E662E2}" destId="{EE23FAF4-8768-4D90-A6BC-9C48AEA9AA1F}" srcOrd="0" destOrd="7" presId="urn:microsoft.com/office/officeart/2005/8/layout/hList1"/>
    <dgm:cxn modelId="{197B7A0C-9CDD-45F1-A6D6-67488A43771C}" srcId="{105306F9-7ABE-40E0-AD8B-971A838BF900}" destId="{ACA966AC-8099-4230-91CF-22DBA45A3511}" srcOrd="0" destOrd="0" parTransId="{08CD267B-A755-4EFE-8E1C-63B2FBDEFF98}" sibTransId="{EDE1E321-1EE7-417E-9243-533BEAA71B02}"/>
    <dgm:cxn modelId="{04FC9374-69DA-47DF-AE99-AAECA562C96C}" type="presOf" srcId="{105306F9-7ABE-40E0-AD8B-971A838BF900}" destId="{D614DD64-8BC0-4142-8B9C-E8745FC90B87}" srcOrd="0" destOrd="0" presId="urn:microsoft.com/office/officeart/2005/8/layout/hList1"/>
    <dgm:cxn modelId="{BF31F205-133A-44D8-BC7A-1CAA1EA22260}" srcId="{105306F9-7ABE-40E0-AD8B-971A838BF900}" destId="{C65CF8FE-812C-4179-AB2A-4B7193D8D9D4}" srcOrd="4" destOrd="0" parTransId="{46355205-DF21-4EF8-ABF1-65FC8C9A6D79}" sibTransId="{B3919EB5-B0D1-4E6E-87D9-5105B9048ACD}"/>
    <dgm:cxn modelId="{052C63BE-F5C2-4A31-81A3-1C3F51CB8759}" srcId="{08F24174-A4CD-4CBD-8335-14D9376FF6E3}" destId="{6B7C46AF-BF49-4962-B04F-00B1CA2DD90A}" srcOrd="10" destOrd="0" parTransId="{AFCC4F00-F9BB-45D4-9C06-1224DCFEE230}" sibTransId="{3A489DB1-CCAA-4355-BB3E-CF9A0320E99A}"/>
    <dgm:cxn modelId="{6E3E89D4-8C84-4773-9EF1-29265D07CDCB}" type="presOf" srcId="{40E2F6DA-AB5B-4BBE-BA42-38C9A9CEC691}" destId="{20287C72-3AAB-4957-B6C5-CFD412CA4004}" srcOrd="0" destOrd="1" presId="urn:microsoft.com/office/officeart/2005/8/layout/hList1"/>
    <dgm:cxn modelId="{272DFB41-BEA2-4442-9B5B-4658D836F3CB}" type="presOf" srcId="{BCA700CC-BDB5-4FE9-9640-9C264D5AF3BD}" destId="{EE23FAF4-8768-4D90-A6BC-9C48AEA9AA1F}" srcOrd="0" destOrd="12" presId="urn:microsoft.com/office/officeart/2005/8/layout/hList1"/>
    <dgm:cxn modelId="{1E9972D3-5D5B-4540-9F5B-205D71D8318E}" srcId="{08F24174-A4CD-4CBD-8335-14D9376FF6E3}" destId="{9075A47C-91B5-4890-B46A-2FCFC80F339C}" srcOrd="5" destOrd="0" parTransId="{16AC447C-BEE3-4885-924A-679C2188CD7D}" sibTransId="{1DF7BD3A-0BC7-4431-A3E4-B449859E23F5}"/>
    <dgm:cxn modelId="{01114D26-91ED-44FF-A400-4C2BD441DA7C}" srcId="{105306F9-7ABE-40E0-AD8B-971A838BF900}" destId="{81DC7217-0BDC-4EAD-B7CA-CD3F4868EAB6}" srcOrd="5" destOrd="0" parTransId="{D27FC05F-0B82-434C-8494-EC8E4712DD66}" sibTransId="{9C830E6D-664B-441D-B80D-92FBE7E0DFFD}"/>
    <dgm:cxn modelId="{735E8844-BB9A-447B-A48C-829D2DD1D1E6}" type="presOf" srcId="{AFBD8164-18C6-464C-A4C8-F8B561244FB3}" destId="{4506C6F9-4D81-422E-A295-662A47B8FB80}" srcOrd="0" destOrd="6" presId="urn:microsoft.com/office/officeart/2005/8/layout/hList1"/>
    <dgm:cxn modelId="{8DA2860A-3E2E-4309-8D66-5669BA6AA0B8}" type="presOf" srcId="{17FA2C77-5AA6-43AF-8A82-2BDF371527DE}" destId="{796411D0-3C4E-434A-B4E1-D99091C107BB}" srcOrd="0" destOrd="1" presId="urn:microsoft.com/office/officeart/2005/8/layout/hList1"/>
    <dgm:cxn modelId="{992BC1C9-5BC6-4286-B7DC-A006DA5AC55D}" type="presOf" srcId="{F3714E7A-939D-455B-B768-576E983FAE7A}" destId="{4506C6F9-4D81-422E-A295-662A47B8FB80}" srcOrd="0" destOrd="7"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B5157EAD-DCBC-437B-883E-869CEBE9E9E7}" type="presOf" srcId="{0CB69FB2-82D2-4B58-B6E7-6CD00161566C}" destId="{EE23FAF4-8768-4D90-A6BC-9C48AEA9AA1F}" srcOrd="0" destOrd="11" presId="urn:microsoft.com/office/officeart/2005/8/layout/hList1"/>
    <dgm:cxn modelId="{D51A3D2C-87DF-4AEC-AA11-9F144A00EFC5}" type="presOf" srcId="{8A5E98F2-3EEE-4EAE-B6DA-25BB7E1B620A}" destId="{796411D0-3C4E-434A-B4E1-D99091C107BB}"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FE38656F-0DE6-46FC-B630-69D18A7E8E7A}" type="presOf" srcId="{5068E18B-0F45-4F28-A0F5-C7DCE4620C39}" destId="{4506C6F9-4D81-422E-A295-662A47B8FB80}" srcOrd="0" destOrd="11"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2DAFB47D-F949-436B-8A65-A5DAF249B5C8}" srcId="{12385A7F-B2E3-47DE-997D-4996FF4ADAE4}" destId="{9B2A35D2-BED9-4E81-8117-834997686816}" srcOrd="2" destOrd="0" parTransId="{AC151406-7FCA-4D17-AB70-D38117D04515}" sibTransId="{D84CBA9F-DE9D-4507-8EA7-AE46AF3466FB}"/>
    <dgm:cxn modelId="{2B97D6CD-C965-48EF-90AE-DF0F5881FCA6}" srcId="{08F24174-A4CD-4CBD-8335-14D9376FF6E3}" destId="{F5BAECF3-D619-4A9E-8AB1-982C2A325F52}" srcOrd="6" destOrd="0" parTransId="{5F80E5EE-8D50-452D-B1AB-0FB4EEB57FA1}" sibTransId="{D76DDA2D-6858-4793-92DD-C5AEBCFCB940}"/>
    <dgm:cxn modelId="{36B6BC47-EA89-4ECA-A058-71DA87A2FA19}" type="presOf" srcId="{08F24174-A4CD-4CBD-8335-14D9376FF6E3}" destId="{7399F8E4-3398-4F24-8B93-EF205C1A17DD}" srcOrd="0" destOrd="0"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A5C157B0-3346-4871-9AF1-1CCA8DC6E9EF}" srcId="{12385A7F-B2E3-47DE-997D-4996FF4ADAE4}" destId="{A0303C04-8C8A-4DAD-AAD9-EE32896C7E55}" srcOrd="4" destOrd="0" parTransId="{DD15930E-4454-46EB-9FE0-DC121D9A9138}" sibTransId="{CE665539-CED4-4395-88FA-C52684FAB4B2}"/>
    <dgm:cxn modelId="{06A2A6B1-D4B5-4668-AA81-EF6052BB6863}" srcId="{08F24174-A4CD-4CBD-8335-14D9376FF6E3}" destId="{A68912EC-8E7B-43C9-B280-6C2730197E61}" srcOrd="9" destOrd="0" parTransId="{EDE32645-834B-4419-B89B-7940B458D1AE}" sibTransId="{F6ED6945-D217-4E1F-B48D-123066236E8F}"/>
    <dgm:cxn modelId="{76476805-B6A1-4B5C-BBD5-2A0AD4A79234}" type="presOf" srcId="{ACA966AC-8099-4230-91CF-22DBA45A3511}" destId="{4506C6F9-4D81-422E-A295-662A47B8FB80}" srcOrd="0" destOrd="0" presId="urn:microsoft.com/office/officeart/2005/8/layout/hList1"/>
    <dgm:cxn modelId="{3AB19E0A-3A3F-4777-9F40-8319D247D6B8}" type="presOf" srcId="{9075A47C-91B5-4890-B46A-2FCFC80F339C}" destId="{6D9D0ABC-12BC-42FD-B32D-F484BB2E955B}" srcOrd="0" destOrd="5" presId="urn:microsoft.com/office/officeart/2005/8/layout/hList1"/>
    <dgm:cxn modelId="{D4F8618C-B768-4942-9060-A86C3A80755A}" type="presOf" srcId="{C65CF8FE-812C-4179-AB2A-4B7193D8D9D4}" destId="{4506C6F9-4D81-422E-A295-662A47B8FB80}" srcOrd="0" destOrd="4" presId="urn:microsoft.com/office/officeart/2005/8/layout/hList1"/>
    <dgm:cxn modelId="{1BFD04BA-C355-4E22-800D-2FF367629754}" type="presOf" srcId="{0699DB40-A198-49EC-8B53-CCB6DF54D249}" destId="{20287C72-3AAB-4957-B6C5-CFD412CA4004}" srcOrd="0" destOrd="5" presId="urn:microsoft.com/office/officeart/2005/8/layout/hList1"/>
    <dgm:cxn modelId="{215BCDBE-8351-4EBF-91C7-7487FB40C258}" type="presOf" srcId="{6B7C46AF-BF49-4962-B04F-00B1CA2DD90A}" destId="{6D9D0ABC-12BC-42FD-B32D-F484BB2E955B}" srcOrd="0" destOrd="10"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39C59683-97B5-4F46-9C47-C651B263D8CA}" type="presOf" srcId="{9D75CB47-EFC4-4B95-93E1-1114FCF154FF}" destId="{85FB0DFD-BDB7-42E7-B51A-A9EDA431B9CE}"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538F1AC3-2BDA-4002-BEFB-DEC24D1EE86F}"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E22A0309-1AE1-4987-BF2A-12F7044B9BEC}" srcId="{589EDF21-D452-49EA-A421-28DA92A6EDB2}" destId="{8F4E7E76-AC66-4BFB-8D95-897CCB40BDD9}" srcOrd="0" destOrd="0" parTransId="{C512C5C6-320D-41AE-8918-6F549A081811}" sibTransId="{BE0FFFA1-AFAA-4574-A574-25E61EBD8A87}"/>
    <dgm:cxn modelId="{5EABAFC1-E6DB-4564-A7E6-782AFDDA611C}" type="presOf" srcId="{8F4E7E76-AC66-4BFB-8D95-897CCB40BDD9}" destId="{A2316A29-2B91-40FE-BB22-AFE684D9F9DA}"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C191CD12-CD84-405E-8A33-4B6B89558A49}" type="presOf" srcId="{0C0D4577-E306-4B99-948A-2D938FE32805}" destId="{067AB27D-936A-4F15-B275-3B420C014A32}" srcOrd="0" destOrd="0" presId="urn:microsoft.com/office/officeart/2008/layout/CaptionedPictures"/>
    <dgm:cxn modelId="{39A81D2B-C3AF-4EF4-87E6-E5E20FC0C039}" type="presOf" srcId="{65C3DC24-C9D2-4EE2-AB62-F0A78509C15B}" destId="{B102E6B8-3955-46DA-8110-8A0C627B1F95}"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2B9466BD-8C40-472F-AB02-A02A3F559B05}" type="presOf" srcId="{32E7CBD2-DBA5-454E-B679-093053784D82}" destId="{A2941941-898A-4CDC-8D24-7861806B0B26}"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4">
            <a:lumMod val="75000"/>
          </a:schemeClr>
        </a:solidFill>
      </dgm:spPr>
      <dgm:t>
        <a:bodyPr/>
        <a:lstStyle/>
        <a:p>
          <a:r>
            <a:rPr lang="zh-CN" altLang="en-US" sz="1600" dirty="0" smtClean="0"/>
            <a:t>面向高温合金的机器学习方法及其应用</a:t>
          </a:r>
          <a:endParaRPr lang="zh-CN" altLang="en-US" sz="16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4">
            <a:lumMod val="75000"/>
          </a:schemeClr>
        </a:solidFill>
      </dgm:spPr>
      <dgm:t>
        <a:bodyPr/>
        <a:lstStyle/>
        <a:p>
          <a:r>
            <a:rPr lang="zh-CN" altLang="en-US" sz="1600" b="1" dirty="0" smtClean="0">
              <a:solidFill>
                <a:schemeClr val="bg1"/>
              </a:solidFill>
            </a:rPr>
            <a:t>性能预测方法</a:t>
          </a:r>
          <a:endParaRPr lang="zh-CN" altLang="en-US" sz="16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4">
            <a:lumMod val="75000"/>
          </a:schemeClr>
        </a:solidFill>
      </dgm:spPr>
      <dgm:t>
        <a:bodyPr/>
        <a:lstStyle/>
        <a:p>
          <a:r>
            <a:rPr lang="zh-CN" altLang="en-US" sz="1600" b="1" dirty="0" smtClean="0">
              <a:solidFill>
                <a:srgbClr val="FF0000"/>
              </a:solidFill>
            </a:rPr>
            <a:t>基于主动学习的多层级特征分析方法</a:t>
          </a:r>
          <a:endParaRPr lang="zh-CN" altLang="en-US" sz="1600" b="1" dirty="0">
            <a:solidFill>
              <a:srgbClr val="FF0000"/>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299514BF-5A8F-4E5C-AC20-705FAD970C57}">
      <dgm:prSet phldrT="[文本]" custT="1"/>
      <dgm:spPr>
        <a:solidFill>
          <a:schemeClr val="accent4">
            <a:lumMod val="75000"/>
          </a:schemeClr>
        </a:solidFill>
      </dgm:spPr>
      <dgm:t>
        <a:bodyPr/>
        <a:lstStyle/>
        <a:p>
          <a:r>
            <a:rPr lang="zh-CN" altLang="en-US" sz="1200" b="1" dirty="0" smtClean="0">
              <a:solidFill>
                <a:schemeClr val="bg1"/>
              </a:solidFill>
            </a:rPr>
            <a:t>基于聚类的最优回归集成学习方法</a:t>
          </a:r>
          <a:endParaRPr lang="zh-CN" altLang="en-US" sz="12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4">
            <a:lumMod val="75000"/>
          </a:schemeClr>
        </a:solidFill>
      </dgm:spPr>
      <dgm:t>
        <a:bodyPr/>
        <a:lstStyle/>
        <a:p>
          <a:r>
            <a:rPr lang="zh-CN" altLang="en-US" sz="1200" b="1" dirty="0" smtClean="0">
              <a:solidFill>
                <a:schemeClr val="bg1"/>
              </a:solidFill>
            </a:rPr>
            <a:t>在蠕变数据中的应用</a:t>
          </a:r>
          <a:endParaRPr lang="zh-CN" altLang="en-US" sz="12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1273C8C-1BC3-477F-8A0C-3AA207F7A721}" type="presOf" srcId="{B0FE94B4-7746-4CE6-82E9-616E25290601}" destId="{2AC453B5-CEF3-4FE2-AB06-0646F5A88E84}" srcOrd="0" destOrd="1" presId="urn:microsoft.com/office/officeart/2008/layout/VerticalCurvedList"/>
    <dgm:cxn modelId="{114EE1BD-2A1C-439B-BFB0-9A971C2C99EF}" type="presOf" srcId="{EB89F287-1E2B-4D7B-B849-A9AFDC62F93B}" destId="{0ADD1677-4BB9-411B-9F55-C6A8BB4AEFFE}" srcOrd="0" destOrd="0" presId="urn:microsoft.com/office/officeart/2008/layout/VerticalCurvedList"/>
    <dgm:cxn modelId="{BC6C5788-E33D-4894-AFBB-BD0F4B4D1941}"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E2CF904C-D2B1-47FE-8CC6-D200C28B424B}"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F5215276-7C53-49A4-879D-62B26088315D}" type="presOf" srcId="{0C6CA62A-2507-4191-8334-84E9AE83554B}" destId="{49F3C08A-059A-4944-B0BE-9FED64C38273}" srcOrd="0" destOrd="0" presId="urn:microsoft.com/office/officeart/2008/layout/VerticalCurvedList"/>
    <dgm:cxn modelId="{47D7584E-BF6F-43ED-AEFD-45C3C0DBA287}" type="presOf" srcId="{EEC4CF63-C19C-4428-A191-567F637D3731}" destId="{2AC453B5-CEF3-4FE2-AB06-0646F5A88E84}" srcOrd="0" destOrd="4" presId="urn:microsoft.com/office/officeart/2008/layout/VerticalCurvedList"/>
    <dgm:cxn modelId="{70F8F6F7-9755-4999-9A29-4BEBB292F839}" type="presOf" srcId="{299514BF-5A8F-4E5C-AC20-705FAD970C57}"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9D5A0FE1-E111-4E5E-BF14-005848CBD399}" srcId="{534D5989-8F4D-4258-8225-B724768E9233}" destId="{A031629A-C912-46DE-9250-B3AB97DBFEF3}" srcOrd="0" destOrd="0" parTransId="{D4DB4B43-FE32-40E2-A322-C82FEF4FD8CF}" sibTransId="{D7A9A80B-B499-4CE9-B8B6-42D8B19FB683}"/>
    <dgm:cxn modelId="{DA13EDC2-A096-462A-8CAF-311BFF41F5FE}" type="presOf" srcId="{CAD4A8F6-B95E-4BDC-BAF5-2C029DD1BC4D}" destId="{2AC453B5-CEF3-4FE2-AB06-0646F5A88E84}" srcOrd="0" destOrd="2" presId="urn:microsoft.com/office/officeart/2008/layout/VerticalCurvedList"/>
    <dgm:cxn modelId="{BCB4995C-F55E-4DF1-B84A-CAC2721FD28D}" type="presOf" srcId="{534D5989-8F4D-4258-8225-B724768E9233}" destId="{777E6480-BB94-44CE-B407-D0500462E337}" srcOrd="0" destOrd="0" presId="urn:microsoft.com/office/officeart/2008/layout/VerticalCurvedList"/>
    <dgm:cxn modelId="{DF2E4057-3B00-408D-92A7-50CE22FBBE67}" type="presOf" srcId="{8D427307-CEAF-4DD7-BB85-8785E2DCDB7F}" destId="{2AC453B5-CEF3-4FE2-AB06-0646F5A88E84}"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41473320-4F00-405F-BDD1-AB8F9FE01D6C}" type="presParOf" srcId="{777E6480-BB94-44CE-B407-D0500462E337}" destId="{029663F2-6083-4943-A4B6-B75B1725BCEF}" srcOrd="0" destOrd="0" presId="urn:microsoft.com/office/officeart/2008/layout/VerticalCurvedList"/>
    <dgm:cxn modelId="{A6535F61-9BF3-4D02-B1CB-E82C26D5C743}" type="presParOf" srcId="{029663F2-6083-4943-A4B6-B75B1725BCEF}" destId="{D211633A-16B4-4697-B79D-94EAD020AF0A}" srcOrd="0" destOrd="0" presId="urn:microsoft.com/office/officeart/2008/layout/VerticalCurvedList"/>
    <dgm:cxn modelId="{4E2892E1-06C9-40E0-A8C3-A36FD2F2B641}" type="presParOf" srcId="{D211633A-16B4-4697-B79D-94EAD020AF0A}" destId="{2B0DD12D-6EF4-4BF8-B02D-398F02F66379}" srcOrd="0" destOrd="0" presId="urn:microsoft.com/office/officeart/2008/layout/VerticalCurvedList"/>
    <dgm:cxn modelId="{B22EED37-363E-495F-B12B-172243C0C59B}" type="presParOf" srcId="{D211633A-16B4-4697-B79D-94EAD020AF0A}" destId="{25CC8F4A-1A1B-4C3E-B9C9-3B2A7A2D0F66}" srcOrd="1" destOrd="0" presId="urn:microsoft.com/office/officeart/2008/layout/VerticalCurvedList"/>
    <dgm:cxn modelId="{D931ADC7-85AF-43EC-9B03-118E72C295FB}" type="presParOf" srcId="{D211633A-16B4-4697-B79D-94EAD020AF0A}" destId="{3901E994-EF88-4B55-B333-8B5DC2C1FE64}" srcOrd="2" destOrd="0" presId="urn:microsoft.com/office/officeart/2008/layout/VerticalCurvedList"/>
    <dgm:cxn modelId="{758982E7-D0A9-41E0-9F4E-DB3B4F9D1499}" type="presParOf" srcId="{D211633A-16B4-4697-B79D-94EAD020AF0A}" destId="{8EACEE7C-B326-44FB-9A91-8726F31EDF2B}" srcOrd="3" destOrd="0" presId="urn:microsoft.com/office/officeart/2008/layout/VerticalCurvedList"/>
    <dgm:cxn modelId="{20DFB9B3-7F22-47DA-923E-AD49000D6143}" type="presParOf" srcId="{029663F2-6083-4943-A4B6-B75B1725BCEF}" destId="{4973CE0B-830B-42A8-8F41-45A257AA0B8B}" srcOrd="1" destOrd="0" presId="urn:microsoft.com/office/officeart/2008/layout/VerticalCurvedList"/>
    <dgm:cxn modelId="{2E18F455-79D1-4068-9415-01239776DAB1}" type="presParOf" srcId="{029663F2-6083-4943-A4B6-B75B1725BCEF}" destId="{966750C1-A861-452C-9609-15612A3DFCF5}" srcOrd="2" destOrd="0" presId="urn:microsoft.com/office/officeart/2008/layout/VerticalCurvedList"/>
    <dgm:cxn modelId="{ACCD4F54-5B45-4D78-9106-B87240E0EC39}" type="presParOf" srcId="{966750C1-A861-452C-9609-15612A3DFCF5}" destId="{2C32AA3C-C21E-444B-8009-13B7F44A3DFC}" srcOrd="0" destOrd="0" presId="urn:microsoft.com/office/officeart/2008/layout/VerticalCurvedList"/>
    <dgm:cxn modelId="{CFF2481A-48E8-4953-ADDC-EF1AB5895CB9}" type="presParOf" srcId="{029663F2-6083-4943-A4B6-B75B1725BCEF}" destId="{0ADD1677-4BB9-411B-9F55-C6A8BB4AEFFE}" srcOrd="3" destOrd="0" presId="urn:microsoft.com/office/officeart/2008/layout/VerticalCurvedList"/>
    <dgm:cxn modelId="{14403AE2-5B5B-4003-9980-09F10AFE5E7B}" type="presParOf" srcId="{029663F2-6083-4943-A4B6-B75B1725BCEF}" destId="{A9BE9254-C053-4EAB-8F29-0CEF5AEEC494}" srcOrd="4" destOrd="0" presId="urn:microsoft.com/office/officeart/2008/layout/VerticalCurvedList"/>
    <dgm:cxn modelId="{0B2D1AFB-EB60-4C84-BEAF-1397F64D7E2B}" type="presParOf" srcId="{A9BE9254-C053-4EAB-8F29-0CEF5AEEC494}" destId="{D5EA4CD6-8560-493F-8996-3B38ECA26A5D}" srcOrd="0" destOrd="0" presId="urn:microsoft.com/office/officeart/2008/layout/VerticalCurvedList"/>
    <dgm:cxn modelId="{DC514816-B2D5-4BAB-82D3-72732669233B}" type="presParOf" srcId="{029663F2-6083-4943-A4B6-B75B1725BCEF}" destId="{2AC453B5-CEF3-4FE2-AB06-0646F5A88E84}" srcOrd="5" destOrd="0" presId="urn:microsoft.com/office/officeart/2008/layout/VerticalCurvedList"/>
    <dgm:cxn modelId="{86BF37DF-33C8-43F9-8107-908916904DEC}" type="presParOf" srcId="{029663F2-6083-4943-A4B6-B75B1725BCEF}" destId="{1B5A28ED-1C55-46F1-99FA-328BCE561B4A}" srcOrd="6" destOrd="0" presId="urn:microsoft.com/office/officeart/2008/layout/VerticalCurvedList"/>
    <dgm:cxn modelId="{A2ED6E51-3A4F-45B0-838F-7EB0A8C4017D}" type="presParOf" srcId="{1B5A28ED-1C55-46F1-99FA-328BCE561B4A}" destId="{2E10788D-F76E-483E-B3FF-9B6A38A71BF2}" srcOrd="0" destOrd="0" presId="urn:microsoft.com/office/officeart/2008/layout/VerticalCurvedList"/>
    <dgm:cxn modelId="{7377E00A-8D29-4403-B7F8-16E2FA85127A}" type="presParOf" srcId="{029663F2-6083-4943-A4B6-B75B1725BCEF}" destId="{49F3C08A-059A-4944-B0BE-9FED64C38273}" srcOrd="7" destOrd="0" presId="urn:microsoft.com/office/officeart/2008/layout/VerticalCurvedList"/>
    <dgm:cxn modelId="{B1A898CE-BE58-40C4-8698-9CE50E08A9ED}" type="presParOf" srcId="{029663F2-6083-4943-A4B6-B75B1725BCEF}" destId="{31FCCC1D-41B1-4F4D-AD60-B8479B1A58C5}" srcOrd="8" destOrd="0" presId="urn:microsoft.com/office/officeart/2008/layout/VerticalCurvedList"/>
    <dgm:cxn modelId="{78C354DF-5DC4-4C4C-8EAC-2A9B4AC8D6DA}"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51578" y="257023"/>
          <a:ext cx="1204121" cy="120412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51578" y="257023"/>
          <a:ext cx="1204121" cy="120412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51578" y="257023"/>
          <a:ext cx="1204121" cy="120412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51578" y="257023"/>
          <a:ext cx="1204121" cy="120412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51578" y="257023"/>
          <a:ext cx="1204121" cy="120412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76544" y="581989"/>
          <a:ext cx="554189" cy="55418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蠕变性能</a:t>
          </a:r>
          <a:endParaRPr lang="zh-CN" altLang="en-US" sz="1200" kern="1200" dirty="0"/>
        </a:p>
      </dsp:txBody>
      <dsp:txXfrm>
        <a:off x="557703" y="663148"/>
        <a:ext cx="391871" cy="391871"/>
      </dsp:txXfrm>
    </dsp:sp>
    <dsp:sp modelId="{517ABFBA-4E0D-4BE7-B229-3797C115DB4D}">
      <dsp:nvSpPr>
        <dsp:cNvPr id="0" name=""/>
        <dsp:cNvSpPr/>
      </dsp:nvSpPr>
      <dsp:spPr>
        <a:xfrm>
          <a:off x="559673" y="77023"/>
          <a:ext cx="387932" cy="3879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成分</a:t>
          </a:r>
          <a:endParaRPr lang="zh-CN" altLang="en-US" sz="600" kern="1200" dirty="0"/>
        </a:p>
      </dsp:txBody>
      <dsp:txXfrm>
        <a:off x="616484" y="133834"/>
        <a:ext cx="274310" cy="274310"/>
      </dsp:txXfrm>
    </dsp:sp>
    <dsp:sp modelId="{331B85EC-7C50-4F61-806E-5DC3B2D805D8}">
      <dsp:nvSpPr>
        <dsp:cNvPr id="0" name=""/>
        <dsp:cNvSpPr/>
      </dsp:nvSpPr>
      <dsp:spPr>
        <a:xfrm>
          <a:off x="1118984" y="483386"/>
          <a:ext cx="387932" cy="387932"/>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应力</a:t>
          </a:r>
          <a:endParaRPr lang="zh-CN" altLang="en-US" sz="600" kern="1200" dirty="0"/>
        </a:p>
      </dsp:txBody>
      <dsp:txXfrm>
        <a:off x="1175795" y="540197"/>
        <a:ext cx="274310" cy="274310"/>
      </dsp:txXfrm>
    </dsp:sp>
    <dsp:sp modelId="{8FF77C59-D311-4785-BA98-C48284A4260C}">
      <dsp:nvSpPr>
        <dsp:cNvPr id="0" name=""/>
        <dsp:cNvSpPr/>
      </dsp:nvSpPr>
      <dsp:spPr>
        <a:xfrm>
          <a:off x="905346" y="1140897"/>
          <a:ext cx="387932" cy="38793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晶格错配度</a:t>
          </a:r>
          <a:endParaRPr lang="zh-CN" altLang="en-US" sz="600" kern="1200" dirty="0"/>
        </a:p>
      </dsp:txBody>
      <dsp:txXfrm>
        <a:off x="962157" y="1197708"/>
        <a:ext cx="274310" cy="274310"/>
      </dsp:txXfrm>
    </dsp:sp>
    <dsp:sp modelId="{63BBFADA-00AA-4C15-BB20-06DBBDBCCF18}">
      <dsp:nvSpPr>
        <dsp:cNvPr id="0" name=""/>
        <dsp:cNvSpPr/>
      </dsp:nvSpPr>
      <dsp:spPr>
        <a:xfrm>
          <a:off x="213999" y="1140897"/>
          <a:ext cx="387932" cy="387932"/>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温度</a:t>
          </a:r>
          <a:endParaRPr lang="zh-CN" altLang="en-US" sz="600" kern="1200" dirty="0"/>
        </a:p>
      </dsp:txBody>
      <dsp:txXfrm>
        <a:off x="270810" y="1197708"/>
        <a:ext cx="274310" cy="274310"/>
      </dsp:txXfrm>
    </dsp:sp>
    <dsp:sp modelId="{8648740D-CCC2-4679-AEEC-78FD69374AE9}">
      <dsp:nvSpPr>
        <dsp:cNvPr id="0" name=""/>
        <dsp:cNvSpPr/>
      </dsp:nvSpPr>
      <dsp:spPr>
        <a:xfrm>
          <a:off x="361" y="483386"/>
          <a:ext cx="387932" cy="38793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其他</a:t>
          </a:r>
          <a:endParaRPr lang="zh-CN" altLang="en-US" sz="600" kern="1200" dirty="0"/>
        </a:p>
      </dsp:txBody>
      <dsp:txXfrm>
        <a:off x="57172" y="540197"/>
        <a:ext cx="274310" cy="274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40640" rIns="40640" bIns="40640" numCol="1" spcCol="1270" anchor="t" anchorCtr="0">
          <a:noAutofit/>
        </a:bodyPr>
        <a:lstStyle/>
        <a:p>
          <a:pPr lvl="0" algn="l" defTabSz="711200">
            <a:lnSpc>
              <a:spcPct val="90000"/>
            </a:lnSpc>
            <a:spcBef>
              <a:spcPct val="0"/>
            </a:spcBef>
            <a:spcAft>
              <a:spcPct val="35000"/>
            </a:spcAft>
          </a:pPr>
          <a:r>
            <a:rPr lang="zh-CN" altLang="en-US" sz="1600" kern="1200" smtClean="0"/>
            <a:t>面向高温合金的机器学习方法及其应用</a:t>
          </a:r>
          <a:endParaRPr lang="zh-CN" altLang="en-US" sz="1600" kern="1200" dirty="0"/>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基于主动学习的多层级特征分析方法</a:t>
          </a:r>
          <a:endParaRPr lang="zh-CN" altLang="en-US" sz="1600" b="1" kern="1200" dirty="0">
            <a:solidFill>
              <a:schemeClr val="bg1"/>
            </a:solidFill>
          </a:endParaRPr>
        </a:p>
        <a:p>
          <a:pPr marL="171450" lvl="1" indent="-171450" algn="l" defTabSz="711200">
            <a:lnSpc>
              <a:spcPct val="90000"/>
            </a:lnSpc>
            <a:spcBef>
              <a:spcPct val="0"/>
            </a:spcBef>
            <a:spcAft>
              <a:spcPct val="15000"/>
            </a:spcAft>
            <a:buChar char="••"/>
          </a:pPr>
          <a:r>
            <a:rPr lang="zh-CN" altLang="en-US" sz="1600" b="1" kern="1200" dirty="0" smtClean="0">
              <a:solidFill>
                <a:srgbClr val="FF0000"/>
              </a:solidFill>
            </a:rPr>
            <a:t>性能预测方法</a:t>
          </a:r>
          <a:endParaRPr lang="zh-CN" altLang="en-US" sz="1600" b="1" kern="1200" dirty="0">
            <a:solidFill>
              <a:srgbClr val="FF0000"/>
            </a:solidFill>
          </a:endParaRPr>
        </a:p>
        <a:p>
          <a:pPr marL="228600" lvl="2" indent="-114300" algn="l" defTabSz="533400">
            <a:lnSpc>
              <a:spcPct val="90000"/>
            </a:lnSpc>
            <a:spcBef>
              <a:spcPct val="0"/>
            </a:spcBef>
            <a:spcAft>
              <a:spcPct val="15000"/>
            </a:spcAft>
            <a:buChar char="••"/>
          </a:pPr>
          <a:r>
            <a:rPr lang="zh-CN" altLang="en-US" sz="1200" b="1" kern="1200" dirty="0" smtClean="0">
              <a:solidFill>
                <a:srgbClr val="FF0000"/>
              </a:solidFill>
            </a:rPr>
            <a:t>基于聚类的最优回归集成学习方法</a:t>
          </a:r>
          <a:endParaRPr lang="zh-CN" altLang="en-US" sz="1200" b="1" kern="1200" dirty="0">
            <a:solidFill>
              <a:srgbClr val="FF0000"/>
            </a:solidFill>
          </a:endParaRPr>
        </a:p>
        <a:p>
          <a:pPr marL="228600" lvl="2" indent="-114300" algn="l" defTabSz="533400">
            <a:lnSpc>
              <a:spcPct val="90000"/>
            </a:lnSpc>
            <a:spcBef>
              <a:spcPct val="0"/>
            </a:spcBef>
            <a:spcAft>
              <a:spcPct val="15000"/>
            </a:spcAft>
            <a:buChar char="••"/>
          </a:pPr>
          <a:r>
            <a:rPr lang="zh-CN" altLang="en-US" sz="1200" b="1" kern="1200" dirty="0" smtClean="0">
              <a:solidFill>
                <a:srgbClr val="FF0000"/>
              </a:solidFill>
            </a:rPr>
            <a:t>在蠕变数据中的应用</a:t>
          </a:r>
          <a:endParaRPr lang="zh-CN" altLang="en-US" sz="1200" b="1" kern="1200" dirty="0">
            <a:solidFill>
              <a:srgbClr val="FF0000"/>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5810"/>
          <a:ext cx="1790419" cy="60480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样本构造</a:t>
          </a:r>
        </a:p>
      </dsp:txBody>
      <dsp:txXfrm>
        <a:off x="3937" y="35810"/>
        <a:ext cx="1790419" cy="403200"/>
      </dsp:txXfrm>
    </dsp:sp>
    <dsp:sp modelId="{882AAB93-9174-4C85-BA68-ED05BFC340F9}">
      <dsp:nvSpPr>
        <dsp:cNvPr id="0" name=""/>
        <dsp:cNvSpPr/>
      </dsp:nvSpPr>
      <dsp:spPr>
        <a:xfrm>
          <a:off x="370650" y="43901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目标属性和条件属性的集成</a:t>
          </a:r>
        </a:p>
      </dsp:txBody>
      <dsp:txXfrm>
        <a:off x="394269" y="46262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5810"/>
          <a:ext cx="1790419" cy="60480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a:t>数据</a:t>
          </a:r>
          <a:r>
            <a:rPr lang="zh-CN" altLang="en-US" sz="1400" kern="1200" dirty="0"/>
            <a:t>清洗</a:t>
          </a:r>
        </a:p>
      </dsp:txBody>
      <dsp:txXfrm>
        <a:off x="2880041" y="35810"/>
        <a:ext cx="1790419" cy="403200"/>
      </dsp:txXfrm>
    </dsp:sp>
    <dsp:sp modelId="{1D4DB2AE-16F1-49DF-98B6-13E48EBE43B4}">
      <dsp:nvSpPr>
        <dsp:cNvPr id="0" name=""/>
        <dsp:cNvSpPr/>
      </dsp:nvSpPr>
      <dsp:spPr>
        <a:xfrm>
          <a:off x="3246753" y="43901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删除重要空缺数据</a:t>
          </a:r>
        </a:p>
      </dsp:txBody>
      <dsp:txXfrm>
        <a:off x="3270372" y="46262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5810"/>
          <a:ext cx="1790419" cy="60480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数据变换</a:t>
          </a:r>
        </a:p>
      </dsp:txBody>
      <dsp:txXfrm>
        <a:off x="5756145" y="35810"/>
        <a:ext cx="1790419" cy="403200"/>
      </dsp:txXfrm>
    </dsp:sp>
    <dsp:sp modelId="{6340DEB0-987A-4E3E-A4B0-EBCE990AB663}">
      <dsp:nvSpPr>
        <dsp:cNvPr id="0" name=""/>
        <dsp:cNvSpPr/>
      </dsp:nvSpPr>
      <dsp:spPr>
        <a:xfrm>
          <a:off x="6122857" y="43901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归一化处理数据</a:t>
          </a:r>
        </a:p>
      </dsp:txBody>
      <dsp:txXfrm>
        <a:off x="6146476" y="462629"/>
        <a:ext cx="1743181" cy="7591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2230" y="38246"/>
          <a:ext cx="1013967" cy="561600"/>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稀疏性分析</a:t>
          </a:r>
        </a:p>
      </dsp:txBody>
      <dsp:txXfrm>
        <a:off x="2230" y="38246"/>
        <a:ext cx="1013967" cy="374400"/>
      </dsp:txXfrm>
    </dsp:sp>
    <dsp:sp modelId="{882AAB93-9174-4C85-BA68-ED05BFC340F9}">
      <dsp:nvSpPr>
        <dsp:cNvPr id="0" name=""/>
        <dsp:cNvSpPr/>
      </dsp:nvSpPr>
      <dsp:spPr>
        <a:xfrm>
          <a:off x="209910"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处理稀疏性数据</a:t>
          </a:r>
        </a:p>
      </dsp:txBody>
      <dsp:txXfrm>
        <a:off x="231842" y="434579"/>
        <a:ext cx="970103" cy="704936"/>
      </dsp:txXfrm>
    </dsp:sp>
    <dsp:sp modelId="{F1B64CA7-938F-4B73-9595-7BA3E9F58CA4}">
      <dsp:nvSpPr>
        <dsp:cNvPr id="0" name=""/>
        <dsp:cNvSpPr/>
      </dsp:nvSpPr>
      <dsp:spPr>
        <a:xfrm>
          <a:off x="1169911" y="99222"/>
          <a:ext cx="325873" cy="252448"/>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69911" y="149712"/>
        <a:ext cx="250139" cy="151468"/>
      </dsp:txXfrm>
    </dsp:sp>
    <dsp:sp modelId="{9E4B3084-4521-4BF6-85F5-D8B2E97C1E9B}">
      <dsp:nvSpPr>
        <dsp:cNvPr id="0" name=""/>
        <dsp:cNvSpPr/>
      </dsp:nvSpPr>
      <dsp:spPr>
        <a:xfrm>
          <a:off x="1631052" y="38246"/>
          <a:ext cx="1013967" cy="561600"/>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相关性分析</a:t>
          </a:r>
        </a:p>
      </dsp:txBody>
      <dsp:txXfrm>
        <a:off x="1631052" y="38246"/>
        <a:ext cx="1013967" cy="374400"/>
      </dsp:txXfrm>
    </dsp:sp>
    <dsp:sp modelId="{6340DEB0-987A-4E3E-A4B0-EBCE990AB663}">
      <dsp:nvSpPr>
        <dsp:cNvPr id="0" name=""/>
        <dsp:cNvSpPr/>
      </dsp:nvSpPr>
      <dsp:spPr>
        <a:xfrm>
          <a:off x="1838732"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处理不相关属性数据</a:t>
          </a:r>
        </a:p>
      </dsp:txBody>
      <dsp:txXfrm>
        <a:off x="1860664" y="434579"/>
        <a:ext cx="970103" cy="704936"/>
      </dsp:txXfrm>
    </dsp:sp>
    <dsp:sp modelId="{E313F30D-804A-4B7C-A7A9-8E5AE7326E91}">
      <dsp:nvSpPr>
        <dsp:cNvPr id="0" name=""/>
        <dsp:cNvSpPr/>
      </dsp:nvSpPr>
      <dsp:spPr>
        <a:xfrm rot="26427">
          <a:off x="2798733" y="99222"/>
          <a:ext cx="325873" cy="252448"/>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798734" y="149421"/>
        <a:ext cx="250139" cy="151468"/>
      </dsp:txXfrm>
    </dsp:sp>
    <dsp:sp modelId="{0573E28D-9D38-47ED-95F0-6150F5824CAE}">
      <dsp:nvSpPr>
        <dsp:cNvPr id="0" name=""/>
        <dsp:cNvSpPr/>
      </dsp:nvSpPr>
      <dsp:spPr>
        <a:xfrm>
          <a:off x="3259875" y="38246"/>
          <a:ext cx="1013967" cy="561600"/>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冗余性分析</a:t>
          </a:r>
        </a:p>
      </dsp:txBody>
      <dsp:txXfrm>
        <a:off x="3259875" y="38246"/>
        <a:ext cx="1013967" cy="374400"/>
      </dsp:txXfrm>
    </dsp:sp>
    <dsp:sp modelId="{EFD5868C-5F74-49C4-9977-FA2FB395ED45}">
      <dsp:nvSpPr>
        <dsp:cNvPr id="0" name=""/>
        <dsp:cNvSpPr/>
      </dsp:nvSpPr>
      <dsp:spPr>
        <a:xfrm>
          <a:off x="3467555"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处理冗余属性</a:t>
          </a:r>
        </a:p>
      </dsp:txBody>
      <dsp:txXfrm>
        <a:off x="3489487" y="434579"/>
        <a:ext cx="970103" cy="7049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40640" rIns="40640" bIns="40640" numCol="1" spcCol="1270" anchor="t" anchorCtr="0">
          <a:noAutofit/>
        </a:bodyPr>
        <a:lstStyle/>
        <a:p>
          <a:pPr lvl="0" algn="l" defTabSz="711200">
            <a:lnSpc>
              <a:spcPct val="90000"/>
            </a:lnSpc>
            <a:spcBef>
              <a:spcPct val="0"/>
            </a:spcBef>
            <a:spcAft>
              <a:spcPct val="35000"/>
            </a:spcAft>
          </a:pPr>
          <a:r>
            <a:rPr lang="zh-CN" altLang="en-US" sz="1600" kern="1200" dirty="0" smtClean="0"/>
            <a:t>面向高温合金的机器学习方法及其应用</a:t>
          </a:r>
          <a:endParaRPr lang="zh-CN" altLang="en-US" sz="1600" kern="1200" dirty="0"/>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基于主动学习的多层级特征分析方法</a:t>
          </a:r>
          <a:endParaRPr lang="zh-CN" altLang="en-US" sz="1600" b="1" kern="1200" dirty="0">
            <a:solidFill>
              <a:schemeClr val="bg1"/>
            </a:solidFill>
          </a:endParaRPr>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性能预测方法</a:t>
          </a:r>
          <a:endParaRPr lang="zh-CN" altLang="en-US" sz="16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基于聚类的最优回归集成学习方法</a:t>
          </a:r>
          <a:endParaRPr lang="zh-CN" altLang="en-US" sz="12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在蠕变数据中的应用</a:t>
          </a:r>
          <a:endParaRPr lang="zh-CN" altLang="en-US" sz="12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40640" rIns="40640" bIns="40640" numCol="1" spcCol="1270" anchor="t" anchorCtr="0">
          <a:noAutofit/>
        </a:bodyPr>
        <a:lstStyle/>
        <a:p>
          <a:pPr lvl="0" algn="l" defTabSz="711200">
            <a:lnSpc>
              <a:spcPct val="90000"/>
            </a:lnSpc>
            <a:spcBef>
              <a:spcPct val="0"/>
            </a:spcBef>
            <a:spcAft>
              <a:spcPct val="35000"/>
            </a:spcAft>
          </a:pPr>
          <a:r>
            <a:rPr lang="zh-CN" altLang="en-US" sz="1600" kern="1200" dirty="0" smtClean="0"/>
            <a:t>面向高温合金的机器学习方法及其应用</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solidFill>
                <a:schemeClr val="bg1"/>
              </a:solidFill>
            </a:rPr>
            <a:t>基于主动学习的多层级特征分析方法</a:t>
          </a:r>
          <a:endParaRPr lang="zh-CN" altLang="en-US" sz="1600" kern="1200" dirty="0">
            <a:solidFill>
              <a:schemeClr val="bg1"/>
            </a:solidFill>
          </a:endParaRPr>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性能预测方法</a:t>
          </a:r>
          <a:endParaRPr lang="zh-CN" altLang="en-US" sz="16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基于聚类的最优回归集成学习方法</a:t>
          </a:r>
          <a:endParaRPr lang="zh-CN" altLang="en-US" sz="12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在蠕变数据中的应用</a:t>
          </a:r>
          <a:endParaRPr lang="zh-CN" altLang="en-US" sz="12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40640" rIns="40640" bIns="40640" numCol="1" spcCol="1270" anchor="t" anchorCtr="0">
          <a:noAutofit/>
        </a:bodyPr>
        <a:lstStyle/>
        <a:p>
          <a:pPr lvl="0" algn="l" defTabSz="711200">
            <a:lnSpc>
              <a:spcPct val="90000"/>
            </a:lnSpc>
            <a:spcBef>
              <a:spcPct val="0"/>
            </a:spcBef>
            <a:spcAft>
              <a:spcPct val="35000"/>
            </a:spcAft>
          </a:pPr>
          <a:r>
            <a:rPr lang="zh-CN" altLang="en-US" sz="1600" kern="1200" dirty="0" smtClean="0"/>
            <a:t>面向高温合金的机器学习方法及其应用</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solidFill>
                <a:schemeClr val="bg1"/>
              </a:solidFill>
            </a:rPr>
            <a:t>基于主动学习的多层级特征分析方法</a:t>
          </a:r>
          <a:endParaRPr lang="zh-CN" altLang="en-US" sz="1600" kern="1200" dirty="0">
            <a:solidFill>
              <a:schemeClr val="bg1"/>
            </a:solidFill>
          </a:endParaRPr>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性能预测方法</a:t>
          </a:r>
          <a:endParaRPr lang="zh-CN" altLang="en-US" sz="16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基于聚类的最优回归集成学习方法</a:t>
          </a:r>
          <a:endParaRPr lang="zh-CN" altLang="en-US" sz="12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在蠕变数据中的应用</a:t>
          </a:r>
          <a:endParaRPr lang="zh-CN" altLang="en-US" sz="12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算法规范制定</a:t>
          </a:r>
          <a:endParaRPr lang="zh-CN" altLang="en-US" sz="1800" kern="1200" dirty="0"/>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算法库设计</a:t>
          </a:r>
          <a:endParaRPr lang="zh-CN" altLang="en-US" sz="1800" kern="1200" dirty="0"/>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smtClean="0"/>
            <a:t>数据驱动的机器学习算法流程图实现</a:t>
          </a:r>
          <a:endParaRPr lang="zh-CN" altLang="en-US" sz="1800" kern="1200" dirty="0"/>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3</a:t>
          </a:r>
          <a:endParaRPr lang="zh-CN" altLang="en-US" sz="4800" kern="1200" dirty="0"/>
        </a:p>
      </dsp:txBody>
      <dsp:txXfrm>
        <a:off x="598717" y="2398145"/>
        <a:ext cx="846748" cy="888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smtClean="0"/>
            <a:t>特征降维</a:t>
          </a:r>
          <a:endParaRPr lang="zh-CN" altLang="en-US" sz="1100" kern="1200" dirty="0"/>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主成分分析（</a:t>
          </a:r>
          <a:r>
            <a:rPr lang="en-US" altLang="zh-CN" sz="1100" kern="1200" dirty="0" smtClean="0"/>
            <a:t>PCA</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因子分析（</a:t>
          </a:r>
          <a:r>
            <a:rPr lang="en-US" altLang="zh-CN" sz="1100" kern="1200" dirty="0" smtClean="0"/>
            <a:t>FA</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奇异值分解（</a:t>
          </a:r>
          <a:r>
            <a:rPr lang="en-US" altLang="zh-CN" sz="1100" kern="1200" dirty="0" smtClean="0"/>
            <a:t>SVD</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方差分数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卡方检验</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皮尔逊相关系数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最大信息系数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信息增益</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互信息</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Lasso/Ridge</a:t>
          </a:r>
          <a:r>
            <a:rPr lang="zh-CN" altLang="en-US" sz="1100" kern="1200" dirty="0" smtClean="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随机森林</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a:t>
          </a:r>
          <a:r>
            <a:rPr lang="zh-CN" altLang="en-US" sz="1100" kern="1200" dirty="0" smtClean="0"/>
            <a:t>式回归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弹性网络</a:t>
          </a:r>
          <a:r>
            <a:rPr lang="zh-CN" altLang="en-US" sz="1100" kern="1200" smtClean="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a:t>
          </a:r>
          <a:r>
            <a:rPr lang="zh-CN" altLang="en-US" sz="1100" kern="1200" dirty="0" smtClean="0"/>
            <a:t>归（</a:t>
          </a:r>
          <a:r>
            <a:rPr lang="en-US" altLang="zh-CN" sz="1100" kern="1200" dirty="0" smtClean="0"/>
            <a:t>SVR</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a:t>
          </a:r>
          <a:r>
            <a:rPr lang="zh-CN" altLang="en-US" sz="1100" kern="1200" dirty="0" smtClean="0"/>
            <a:t>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高斯过程回归</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Adaboost</a:t>
          </a:r>
          <a:r>
            <a:rPr lang="zh-CN" altLang="en-US" sz="1100" kern="1200" dirty="0" smtClean="0"/>
            <a:t>回归</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smtClean="0"/>
            <a:t>Kmodels</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smtClean="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smtClean="0"/>
            <a:t>GMM/FCM</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PCCA</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DIANA/AGNES</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smtClean="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粒子群优化</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40640" rIns="40640" bIns="40640" numCol="1" spcCol="1270" anchor="t" anchorCtr="0">
          <a:noAutofit/>
        </a:bodyPr>
        <a:lstStyle/>
        <a:p>
          <a:pPr lvl="0" algn="l" defTabSz="711200">
            <a:lnSpc>
              <a:spcPct val="90000"/>
            </a:lnSpc>
            <a:spcBef>
              <a:spcPct val="0"/>
            </a:spcBef>
            <a:spcAft>
              <a:spcPct val="35000"/>
            </a:spcAft>
          </a:pPr>
          <a:r>
            <a:rPr lang="zh-CN" altLang="en-US" sz="1600" kern="1200" dirty="0" smtClean="0"/>
            <a:t>面向高温合金的机器学习方法及其应用</a:t>
          </a:r>
          <a:endParaRPr lang="zh-CN" altLang="en-US" sz="1600" kern="1200" dirty="0"/>
        </a:p>
        <a:p>
          <a:pPr marL="171450" lvl="1" indent="-171450" algn="l" defTabSz="711200">
            <a:lnSpc>
              <a:spcPct val="90000"/>
            </a:lnSpc>
            <a:spcBef>
              <a:spcPct val="0"/>
            </a:spcBef>
            <a:spcAft>
              <a:spcPct val="15000"/>
            </a:spcAft>
            <a:buChar char="••"/>
          </a:pPr>
          <a:r>
            <a:rPr lang="zh-CN" altLang="en-US" sz="1600" b="1" kern="1200" dirty="0" smtClean="0">
              <a:solidFill>
                <a:srgbClr val="FF0000"/>
              </a:solidFill>
            </a:rPr>
            <a:t>基于主动学习的多层级特征分析方法</a:t>
          </a:r>
          <a:endParaRPr lang="zh-CN" altLang="en-US" sz="1600" b="1" kern="1200" dirty="0">
            <a:solidFill>
              <a:srgbClr val="FF0000"/>
            </a:solidFill>
          </a:endParaRPr>
        </a:p>
        <a:p>
          <a:pPr marL="171450" lvl="1" indent="-171450" algn="l" defTabSz="711200">
            <a:lnSpc>
              <a:spcPct val="90000"/>
            </a:lnSpc>
            <a:spcBef>
              <a:spcPct val="0"/>
            </a:spcBef>
            <a:spcAft>
              <a:spcPct val="15000"/>
            </a:spcAft>
            <a:buChar char="••"/>
          </a:pPr>
          <a:r>
            <a:rPr lang="zh-CN" altLang="en-US" sz="1600" b="1" kern="1200" dirty="0" smtClean="0">
              <a:solidFill>
                <a:schemeClr val="bg1"/>
              </a:solidFill>
            </a:rPr>
            <a:t>性能预测方法</a:t>
          </a:r>
          <a:endParaRPr lang="zh-CN" altLang="en-US" sz="16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基于聚类的最优回归集成学习方法</a:t>
          </a:r>
          <a:endParaRPr lang="zh-CN" altLang="en-US" sz="1200" b="1" kern="1200" dirty="0">
            <a:solidFill>
              <a:schemeClr val="bg1"/>
            </a:solidFill>
          </a:endParaRPr>
        </a:p>
        <a:p>
          <a:pPr marL="228600" lvl="2" indent="-114300" algn="l" defTabSz="533400">
            <a:lnSpc>
              <a:spcPct val="90000"/>
            </a:lnSpc>
            <a:spcBef>
              <a:spcPct val="0"/>
            </a:spcBef>
            <a:spcAft>
              <a:spcPct val="15000"/>
            </a:spcAft>
            <a:buChar char="••"/>
          </a:pPr>
          <a:r>
            <a:rPr lang="zh-CN" altLang="en-US" sz="1200" b="1" kern="1200" dirty="0" smtClean="0">
              <a:solidFill>
                <a:schemeClr val="bg1"/>
              </a:solidFill>
            </a:rPr>
            <a:t>在蠕变数据中的应用</a:t>
          </a:r>
          <a:endParaRPr lang="zh-CN" altLang="en-US" sz="12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228540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187437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85168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57068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72792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smtClean="0">
                <a:solidFill>
                  <a:schemeClr val="tx1"/>
                </a:solidFill>
                <a:effectLst/>
                <a:latin typeface="+mn-lt"/>
                <a:ea typeface="+mn-ea"/>
                <a:cs typeface="+mn-cs"/>
              </a:rPr>
              <a:t>Lasso[70]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Random Forest[71]</a:t>
            </a:r>
            <a:r>
              <a:rPr lang="zh-CN" altLang="zh-CN" sz="1200" kern="1200" dirty="0" smtClean="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207725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2082426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22</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00" dirty="0"/>
              <a:t>第一点：虽然整体预测精度提升了，但聚类在聚积相似样本的同时，也割裂了个别离群点与整体之间本来就弱的关系，使得在预测离群点时精度偏低，所以后期还需找到有效的能检测出离群点的方法；</a:t>
            </a:r>
            <a:endParaRPr lang="en-US" altLang="zh-CN" sz="500" dirty="0"/>
          </a:p>
          <a:p>
            <a:r>
              <a:rPr lang="zh-CN" altLang="en-US" sz="500" dirty="0"/>
              <a:t>第二点</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FF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5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1508320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193310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43</a:t>
            </a:fld>
            <a:endParaRPr lang="zh-CN" altLang="en-US"/>
          </a:p>
        </p:txBody>
      </p:sp>
    </p:spTree>
    <p:extLst>
      <p:ext uri="{BB962C8B-B14F-4D97-AF65-F5344CB8AC3E}">
        <p14:creationId xmlns:p14="http://schemas.microsoft.com/office/powerpoint/2010/main" val="310633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91593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81606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5182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31.png"/><Relationship Id="rId7" Type="http://schemas.openxmlformats.org/officeDocument/2006/relationships/diagramLayout" Target="../diagrams/layout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34.png"/><Relationship Id="rId5" Type="http://schemas.openxmlformats.org/officeDocument/2006/relationships/image" Target="../media/image33.png"/><Relationship Id="rId10" Type="http://schemas.microsoft.com/office/2007/relationships/diagramDrawing" Target="../diagrams/drawing10.xml"/><Relationship Id="rId4" Type="http://schemas.openxmlformats.org/officeDocument/2006/relationships/image" Target="../media/image32.png"/><Relationship Id="rId9" Type="http://schemas.openxmlformats.org/officeDocument/2006/relationships/diagramColors" Target="../diagrams/colors10.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39.emf"/><Relationship Id="rId17"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38.emf"/><Relationship Id="rId5" Type="http://schemas.openxmlformats.org/officeDocument/2006/relationships/diagramQuickStyle" Target="../diagrams/quickStyle11.xml"/><Relationship Id="rId15" Type="http://schemas.openxmlformats.org/officeDocument/2006/relationships/slide" Target="slide44.xml"/><Relationship Id="rId10" Type="http://schemas.openxmlformats.org/officeDocument/2006/relationships/image" Target="../media/image37.emf"/><Relationship Id="rId4" Type="http://schemas.openxmlformats.org/officeDocument/2006/relationships/diagramLayout" Target="../diagrams/layout11.xml"/><Relationship Id="rId9" Type="http://schemas.openxmlformats.org/officeDocument/2006/relationships/image" Target="../media/image36.emf"/><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image" Target="../media/image60.png"/><Relationship Id="rId3" Type="http://schemas.openxmlformats.org/officeDocument/2006/relationships/notesSlide" Target="../notesSlides/notesSlide17.xml"/><Relationship Id="rId7" Type="http://schemas.openxmlformats.org/officeDocument/2006/relationships/diagramQuickStyle" Target="../diagrams/quickStyle13.xml"/><Relationship Id="rId12"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3.xml"/><Relationship Id="rId11" Type="http://schemas.openxmlformats.org/officeDocument/2006/relationships/image" Target="../media/image58.png"/><Relationship Id="rId5" Type="http://schemas.openxmlformats.org/officeDocument/2006/relationships/diagramData" Target="../diagrams/data13.xml"/><Relationship Id="rId15" Type="http://schemas.openxmlformats.org/officeDocument/2006/relationships/image" Target="../media/image55.emf"/><Relationship Id="rId10" Type="http://schemas.openxmlformats.org/officeDocument/2006/relationships/image" Target="../media/image57.png"/><Relationship Id="rId4" Type="http://schemas.openxmlformats.org/officeDocument/2006/relationships/image" Target="../media/image56.png"/><Relationship Id="rId9" Type="http://schemas.microsoft.com/office/2007/relationships/diagramDrawing" Target="../diagrams/drawing13.xml"/><Relationship Id="rId1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14.xml"/><Relationship Id="rId7" Type="http://schemas.openxmlformats.org/officeDocument/2006/relationships/image" Target="../media/image6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 Target="slide47.xml"/><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42.png"/><Relationship Id="rId2" Type="http://schemas.openxmlformats.org/officeDocument/2006/relationships/image" Target="../media/image72.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image" Target="../media/image78.png"/><Relationship Id="rId5" Type="http://schemas.microsoft.com/office/2007/relationships/hdphoto" Target="../media/hdphoto1.wdp"/><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26.png"/><Relationship Id="rId1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8.png"/><Relationship Id="rId7" Type="http://schemas.openxmlformats.org/officeDocument/2006/relationships/image" Target="../media/image8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15.xml"/><Relationship Id="rId7" Type="http://schemas.openxmlformats.org/officeDocument/2006/relationships/chart" Target="../charts/chart1.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49.png"/><Relationship Id="rId4" Type="http://schemas.openxmlformats.org/officeDocument/2006/relationships/diagramQuickStyle" Target="../diagrams/quickStyle15.xml"/><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slide" Target="slide2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114.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a:t>
            </a:r>
            <a:r>
              <a:rPr lang="zh-CN" altLang="en-US" sz="2400" dirty="0" smtClean="0"/>
              <a:t>学   施</a:t>
            </a:r>
            <a:r>
              <a:rPr lang="zh-CN" altLang="en-US" sz="2400" dirty="0"/>
              <a:t>思</a:t>
            </a:r>
            <a:r>
              <a:rPr lang="zh-CN" altLang="en-US" sz="2400" dirty="0" smtClean="0"/>
              <a:t>齐、刘悦、鲁晓刚</a:t>
            </a:r>
            <a:endParaRPr lang="en-US" altLang="zh-CN" sz="2400" dirty="0"/>
          </a:p>
          <a:p>
            <a:pPr eaLnBrk="1" hangingPunct="1"/>
            <a:fld id="{CC69852C-4AA5-48D6-969A-322DEAAD4E07}" type="datetime2">
              <a:rPr lang="zh-CN" altLang="en-US" sz="2400" smtClean="0"/>
              <a:t>2018年6月18日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smtClean="0">
                <a:solidFill>
                  <a:srgbClr val="FF0000"/>
                </a:solidFill>
              </a:rPr>
              <a:t>1. </a:t>
            </a:r>
            <a:r>
              <a:rPr lang="zh-CN" altLang="en-US" sz="2400" dirty="0" smtClean="0">
                <a:solidFill>
                  <a:srgbClr val="FF0000"/>
                </a:solidFill>
              </a:rPr>
              <a:t>算法规范</a:t>
            </a:r>
            <a:endParaRPr lang="zh-CN" altLang="en-US" sz="2400" dirty="0">
              <a:solidFill>
                <a:srgbClr val="FF0000"/>
              </a:solidFill>
            </a:endParaRP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ext uri="{D42A27DB-BD31-4B8C-83A1-F6EECF244321}">
                <p14:modId xmlns:p14="http://schemas.microsoft.com/office/powerpoint/2010/main" val="2582237007"/>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smtClean="0">
                <a:solidFill>
                  <a:srgbClr val="FF0000"/>
                </a:solidFill>
              </a:rPr>
              <a:t>算法分类树</a:t>
            </a:r>
            <a:endParaRPr lang="zh-CN" altLang="en-US" sz="2000" b="1" dirty="0">
              <a:solidFill>
                <a:srgbClr val="FF0000"/>
              </a:solidFill>
            </a:endParaRP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a:t>
            </a:r>
            <a:r>
              <a:rPr lang="zh-CN" altLang="en-US" b="1" dirty="0" smtClean="0">
                <a:solidFill>
                  <a:srgbClr val="FF0000"/>
                </a:solidFill>
              </a:rPr>
              <a:t>法分类树</a:t>
            </a:r>
            <a:r>
              <a:rPr lang="zh-CN" altLang="en-US" b="1" dirty="0" smtClean="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smtClean="0">
              <a:solidFill>
                <a:schemeClr val="tx1"/>
              </a:solidFill>
            </a:endParaRPr>
          </a:p>
          <a:p>
            <a:r>
              <a:rPr lang="zh-CN" altLang="en-US" b="1" dirty="0">
                <a:solidFill>
                  <a:srgbClr val="FF0000"/>
                </a:solidFill>
              </a:rPr>
              <a:t>存</a:t>
            </a:r>
            <a:r>
              <a:rPr lang="zh-CN" altLang="en-US" b="1" dirty="0" smtClean="0">
                <a:solidFill>
                  <a:srgbClr val="FF0000"/>
                </a:solidFill>
              </a:rPr>
              <a:t>在问题：</a:t>
            </a:r>
            <a:r>
              <a:rPr lang="zh-CN" altLang="en-US" b="1" dirty="0" smtClean="0">
                <a:solidFill>
                  <a:schemeClr val="tx1"/>
                </a:solidFill>
              </a:rPr>
              <a:t>算法分类树虽然直观清晰地展示了各种机器学习算法的分类情况以及其应用场景，但并没有给出各种算法的具体实现流程，因此我们接下来提</a:t>
            </a:r>
            <a:r>
              <a:rPr lang="zh-CN" altLang="en-US" b="1" dirty="0">
                <a:solidFill>
                  <a:schemeClr val="tx1"/>
                </a:solidFill>
              </a:rPr>
              <a:t>出</a:t>
            </a:r>
            <a:r>
              <a:rPr lang="zh-CN" altLang="en-US" b="1" dirty="0" smtClean="0">
                <a:solidFill>
                  <a:schemeClr val="tx1"/>
                </a:solidFill>
              </a:rPr>
              <a:t>了</a:t>
            </a:r>
            <a:r>
              <a:rPr lang="zh-CN" altLang="en-US" b="1" dirty="0" smtClean="0">
                <a:solidFill>
                  <a:srgbClr val="FF0000"/>
                </a:solidFill>
              </a:rPr>
              <a:t>数据驱动的机器学习算法实现流程</a:t>
            </a:r>
            <a:r>
              <a:rPr lang="zh-CN" altLang="en-US" b="1" dirty="0" smtClean="0">
                <a:solidFill>
                  <a:schemeClr val="tx1"/>
                </a:solidFill>
              </a:rPr>
              <a:t>。</a:t>
            </a:r>
            <a:endParaRPr lang="en-US" altLang="zh-CN" b="1" dirty="0" smtClean="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smtClean="0">
                <a:solidFill>
                  <a:srgbClr val="FF0000"/>
                </a:solidFill>
              </a:rPr>
              <a:t>3. </a:t>
            </a:r>
            <a:r>
              <a:rPr lang="zh-CN" altLang="en-US" sz="2400" dirty="0" smtClean="0">
                <a:solidFill>
                  <a:srgbClr val="FF0000"/>
                </a:solidFill>
              </a:rPr>
              <a:t>数据驱动的机器学习算法流程实现</a:t>
            </a:r>
            <a:endParaRPr lang="zh-CN" altLang="en-US" sz="2400" dirty="0">
              <a:solidFill>
                <a:srgbClr val="FF0000"/>
              </a:solidFill>
            </a:endParaRP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39690" y="871631"/>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211106" y="1092098"/>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14334" y="937172"/>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253581" y="881130"/>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78494"/>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29250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582041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smtClean="0">
                <a:solidFill>
                  <a:srgbClr val="FF0000"/>
                </a:solidFill>
              </a:rPr>
              <a:t>基于主动学习的多层级交互式特征分析方法</a:t>
            </a:r>
            <a:r>
              <a:rPr lang="zh-CN" altLang="en-US" dirty="0" smtClean="0"/>
              <a:t/>
            </a:r>
            <a:br>
              <a:rPr lang="zh-CN" altLang="en-US" dirty="0" smtClean="0"/>
            </a:br>
            <a:r>
              <a:rPr lang="zh-CN" altLang="en-US" dirty="0"/>
              <a:t/>
            </a:r>
            <a:br>
              <a:rPr lang="zh-CN" altLang="en-US" dirty="0"/>
            </a:br>
            <a:endParaRPr lang="zh-CN" altLang="en-US" dirty="0"/>
          </a:p>
        </p:txBody>
      </p:sp>
      <p:grpSp>
        <p:nvGrpSpPr>
          <p:cNvPr id="4" name="组合 3"/>
          <p:cNvGrpSpPr/>
          <p:nvPr/>
        </p:nvGrpSpPr>
        <p:grpSpPr>
          <a:xfrm>
            <a:off x="539552" y="1948403"/>
            <a:ext cx="7870264" cy="4806530"/>
            <a:chOff x="-75357" y="794618"/>
            <a:chExt cx="9054564" cy="5702703"/>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smtClean="0"/>
                    <a:t>专家经验</a:t>
                  </a:r>
                  <a:endParaRPr lang="zh-CN" altLang="en-US" sz="1600" b="1" dirty="0"/>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smtClean="0"/>
                  <a:t>特征分析算法</a:t>
                </a:r>
                <a:endParaRPr lang="zh-CN" altLang="en-US" sz="1400" b="1" dirty="0"/>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ext uri="{D42A27DB-BD31-4B8C-83A1-F6EECF244321}">
                      <p14:modId xmlns:p14="http://schemas.microsoft.com/office/powerpoint/2010/main" val="1794521614"/>
                    </p:ext>
                  </p:extLst>
                </p:nvPr>
              </p:nvGraphicFramePr>
              <p:xfrm>
                <a:off x="7281069" y="4126283"/>
                <a:ext cx="1980751" cy="18858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smtClean="0"/>
                <a:t>关联和因果分析</a:t>
              </a:r>
              <a:endParaRPr lang="zh-CN" altLang="en-US" sz="1400" b="1" dirty="0"/>
            </a:p>
          </p:txBody>
        </p:sp>
      </p:grpSp>
      <p:sp>
        <p:nvSpPr>
          <p:cNvPr id="5" name="文本框 4"/>
          <p:cNvSpPr txBox="1"/>
          <p:nvPr/>
        </p:nvSpPr>
        <p:spPr>
          <a:xfrm>
            <a:off x="268946" y="771180"/>
            <a:ext cx="8812372" cy="1107996"/>
          </a:xfrm>
          <a:prstGeom prst="rect">
            <a:avLst/>
          </a:prstGeom>
          <a:noFill/>
        </p:spPr>
        <p:txBody>
          <a:bodyPr wrap="square" rtlCol="0">
            <a:spAutoFit/>
          </a:bodyPr>
          <a:lstStyle/>
          <a:p>
            <a:r>
              <a:rPr lang="zh-CN" altLang="en-US" b="1" dirty="0" smtClean="0">
                <a:solidFill>
                  <a:srgbClr val="FF0000"/>
                </a:solidFill>
              </a:rPr>
              <a:t>问题描述</a:t>
            </a:r>
            <a:r>
              <a:rPr lang="zh-CN" altLang="en-US" dirty="0" smtClean="0">
                <a:solidFill>
                  <a:srgbClr val="FF0000"/>
                </a:solidFill>
              </a:rPr>
              <a:t>：</a:t>
            </a:r>
            <a:r>
              <a:rPr lang="zh-CN" altLang="en-US" sz="1600" dirty="0" smtClean="0"/>
              <a:t>目前的特征选择算法虽然能够去除原始数据特征集中的稀疏、不相关、冗余性信息，但由于算法选择特征时存在不稳定性，可能会剔除专家认为很关键的特征给剔除掉，这一方面可能会影响</a:t>
            </a:r>
            <a:r>
              <a:rPr lang="zh-CN" altLang="en-US" sz="1600" b="1" dirty="0" smtClean="0">
                <a:solidFill>
                  <a:srgbClr val="FF0000"/>
                </a:solidFill>
              </a:rPr>
              <a:t>材料领域专家对新属性的计算</a:t>
            </a:r>
            <a:r>
              <a:rPr lang="zh-CN" altLang="en-US" sz="1600" dirty="0" smtClean="0"/>
              <a:t>；另一方面也可能</a:t>
            </a:r>
            <a:r>
              <a:rPr lang="zh-CN" altLang="en-US" sz="1600" b="1" dirty="0" smtClean="0">
                <a:solidFill>
                  <a:srgbClr val="FF0000"/>
                </a:solidFill>
              </a:rPr>
              <a:t>降低机器模型的预测精度</a:t>
            </a:r>
            <a:r>
              <a:rPr lang="zh-CN" altLang="en-US" sz="1600" dirty="0" smtClean="0"/>
              <a:t>。因此在进行特征选择时，需要综合考虑</a:t>
            </a:r>
            <a:r>
              <a:rPr lang="zh-CN" altLang="en-US" sz="1600" b="1" dirty="0" smtClean="0">
                <a:solidFill>
                  <a:srgbClr val="FF0000"/>
                </a:solidFill>
              </a:rPr>
              <a:t>领域专家经验、机器学习模型的预测精度</a:t>
            </a:r>
            <a:r>
              <a:rPr lang="zh-CN" altLang="en-US" sz="1600" dirty="0" smtClean="0"/>
              <a:t>等因素。</a:t>
            </a:r>
            <a:endParaRPr lang="zh-CN" altLang="en-US" sz="1600" dirty="0"/>
          </a:p>
        </p:txBody>
      </p:sp>
      <p:sp>
        <p:nvSpPr>
          <p:cNvPr id="32" name="圆角矩形 31"/>
          <p:cNvSpPr/>
          <p:nvPr/>
        </p:nvSpPr>
        <p:spPr>
          <a:xfrm>
            <a:off x="2155522" y="3082961"/>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多层级交互式特征分析方法</a:t>
            </a:r>
            <a:r>
              <a:rPr lang="zh-CN" altLang="en-US" sz="1600" b="1" dirty="0" smtClean="0">
                <a:solidFill>
                  <a:srgbClr val="FF0000"/>
                </a:solidFill>
              </a:rPr>
              <a:t>集成了多领域专家的知识和经验</a:t>
            </a:r>
            <a:r>
              <a:rPr lang="zh-CN" altLang="en-US" sz="1600" b="1" dirty="0" smtClean="0">
                <a:solidFill>
                  <a:schemeClr val="tx1"/>
                </a:solidFill>
              </a:rPr>
              <a:t>，并对特征分析得到的结果采用</a:t>
            </a:r>
            <a:r>
              <a:rPr lang="zh-CN" altLang="en-US" sz="1600" b="1" dirty="0" smtClean="0">
                <a:solidFill>
                  <a:srgbClr val="FF0000"/>
                </a:solidFill>
              </a:rPr>
              <a:t>机器学习模型进行验证</a:t>
            </a:r>
            <a:r>
              <a:rPr lang="zh-CN" altLang="en-US" sz="1600" b="1" dirty="0" smtClean="0">
                <a:solidFill>
                  <a:schemeClr val="tx1"/>
                </a:solidFill>
              </a:rPr>
              <a:t>。</a:t>
            </a:r>
            <a:r>
              <a:rPr lang="zh-CN" altLang="en-US" sz="1600" b="1" dirty="0" smtClean="0">
                <a:solidFill>
                  <a:srgbClr val="FF0000"/>
                </a:solidFill>
              </a:rPr>
              <a:t>算法、模型验证、领域专家经验</a:t>
            </a:r>
            <a:r>
              <a:rPr lang="zh-CN" altLang="en-US" sz="1600" b="1" dirty="0" smtClean="0">
                <a:solidFill>
                  <a:schemeClr val="tx1"/>
                </a:solidFill>
              </a:rPr>
              <a:t>三者共同保证筛选特征子集的质量。该方法在获得最优特征子集的同时，也能有效的分析属性与属性之间的关联关系，属性与性能之间的因果关系。</a:t>
            </a:r>
            <a:endParaRPr lang="zh-CN" altLang="en-US" sz="1600" b="1" dirty="0">
              <a:solidFill>
                <a:schemeClr val="tx1"/>
              </a:solidFill>
            </a:endParaRPr>
          </a:p>
        </p:txBody>
      </p:sp>
    </p:spTree>
    <p:extLst>
      <p:ext uri="{BB962C8B-B14F-4D97-AF65-F5344CB8AC3E}">
        <p14:creationId xmlns:p14="http://schemas.microsoft.com/office/powerpoint/2010/main" val="314611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smtClean="0">
                <a:solidFill>
                  <a:srgbClr val="FF0000"/>
                </a:solidFill>
              </a:rPr>
              <a:t>多层级特征分析方法在蠕变性能数据中的应用</a:t>
            </a:r>
            <a:endParaRPr lang="zh-CN" altLang="en-US" sz="2000" dirty="0">
              <a:solidFill>
                <a:srgbClr val="FF0000"/>
              </a:solidFill>
            </a:endParaRP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3164786215"/>
                    </p:ext>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smtClean="0"/>
                      <a:t>稀疏属性分析</a:t>
                    </a:r>
                    <a:endParaRPr lang="zh-CN" altLang="en-US" sz="1200" b="1" dirty="0"/>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a:t>
                    </a:r>
                    <a:r>
                      <a:rPr lang="zh-CN" altLang="en-US" sz="1200" b="1" dirty="0" smtClean="0"/>
                      <a:t>属性分析</a:t>
                    </a:r>
                    <a:endParaRPr lang="zh-CN" altLang="en-US" sz="1200" b="1" dirty="0"/>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a:t>
                    </a:r>
                    <a:r>
                      <a:rPr lang="zh-CN" altLang="en-US" sz="1200" b="1" dirty="0" smtClean="0"/>
                      <a:t>属性分析</a:t>
                    </a:r>
                    <a:endParaRPr lang="zh-CN" altLang="en-US" sz="1200" b="1" dirty="0"/>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smtClean="0"/>
                    <a:t>蠕变性能数据</a:t>
                  </a:r>
                  <a:endParaRPr lang="zh-CN" altLang="en-US" sz="1200" b="1" dirty="0"/>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rPr>
                <a:t>最优蠕变性能</a:t>
              </a:r>
              <a:endParaRPr lang="en-US" altLang="zh-CN" sz="1200" b="1" dirty="0" smtClean="0">
                <a:solidFill>
                  <a:srgbClr val="FF0000"/>
                </a:solidFill>
              </a:endParaRPr>
            </a:p>
            <a:p>
              <a:pPr algn="ctr"/>
              <a:r>
                <a:rPr lang="zh-CN" altLang="en-US" sz="1200" b="1" dirty="0" smtClean="0">
                  <a:solidFill>
                    <a:srgbClr val="FF0000"/>
                  </a:solidFill>
                </a:rPr>
                <a:t>数据子集</a:t>
              </a:r>
              <a:endParaRPr lang="en-US" altLang="zh-CN" sz="1200" b="1" dirty="0" smtClean="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smtClean="0">
                <a:solidFill>
                  <a:srgbClr val="FF0000"/>
                </a:solidFill>
              </a:rPr>
              <a:t>多层级特征分析方法过程</a:t>
            </a:r>
            <a:endParaRPr lang="zh-CN" altLang="en-US" b="1" dirty="0">
              <a:solidFill>
                <a:srgbClr val="FF0000"/>
              </a:solidFill>
            </a:endParaRP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smtClean="0"/>
              <a:t>相关性分析图</a:t>
            </a:r>
            <a:endParaRPr lang="zh-CN" altLang="en-US" sz="1400" b="1" dirty="0"/>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smtClean="0">
                <a:solidFill>
                  <a:srgbClr val="FF0000"/>
                </a:solidFill>
              </a:rPr>
              <a:t>特征分析结果可视化</a:t>
            </a:r>
            <a:endParaRPr lang="zh-CN" altLang="en-US" sz="1600" b="1" dirty="0">
              <a:solidFill>
                <a:srgbClr val="FF0000"/>
              </a:solidFill>
            </a:endParaRP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smtClean="0"/>
              <a:t>稀疏性分析图</a:t>
            </a:r>
            <a:endParaRPr lang="zh-CN" altLang="en-US" sz="1400" b="1" dirty="0"/>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smtClean="0"/>
              <a:t>冗余性分析图</a:t>
            </a:r>
            <a:endParaRPr lang="zh-CN" altLang="en-US" sz="1400" b="1" dirty="0"/>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smtClean="0">
                <a:solidFill>
                  <a:srgbClr val="FF0000"/>
                </a:solidFill>
              </a:rPr>
              <a:t>属性稀疏值</a:t>
            </a:r>
            <a:endParaRPr lang="zh-CN" altLang="en-US" sz="1400" b="1" dirty="0">
              <a:solidFill>
                <a:srgbClr val="FF0000"/>
              </a:solidFill>
            </a:endParaRP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smtClean="0">
                <a:solidFill>
                  <a:srgbClr val="FF0000"/>
                </a:solidFill>
              </a:rPr>
              <a:t>属性方差值</a:t>
            </a:r>
            <a:endParaRPr lang="zh-CN" altLang="en-US" sz="1400" b="1" dirty="0">
              <a:solidFill>
                <a:srgbClr val="FF0000"/>
              </a:solidFill>
            </a:endParaRP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smtClean="0">
                <a:solidFill>
                  <a:srgbClr val="FF0000"/>
                </a:solidFill>
              </a:rPr>
              <a:t>条件属性相关系数</a:t>
            </a:r>
            <a:endParaRPr lang="zh-CN" altLang="en-US" sz="1200" b="1" dirty="0">
              <a:solidFill>
                <a:srgbClr val="FF0000"/>
              </a:solidFill>
            </a:endParaRPr>
          </a:p>
        </p:txBody>
      </p:sp>
      <p:graphicFrame>
        <p:nvGraphicFramePr>
          <p:cNvPr id="263" name="表格 262">
            <a:extLst>
              <a:ext uri="{FF2B5EF4-FFF2-40B4-BE49-F238E27FC236}">
                <a16:creationId xmlns=""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1091155856"/>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 xmlns:a16="http://schemas.microsoft.com/office/drawing/2014/main" val="1534108306"/>
                    </a:ext>
                  </a:extLst>
                </a:gridCol>
                <a:gridCol w="596144">
                  <a:extLst>
                    <a:ext uri="{9D8B030D-6E8A-4147-A177-3AD203B41FA5}">
                      <a16:colId xmlns=""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1295978"/>
                  </a:ext>
                </a:extLst>
              </a:tr>
              <a:tr h="153303">
                <a:tc>
                  <a:txBody>
                    <a:bodyPr/>
                    <a:lstStyle/>
                    <a:p>
                      <a:pPr algn="l" fontAlgn="b"/>
                      <a:r>
                        <a:rPr lang="zh-CN" altLang="en-US" sz="1100" u="none" strike="noStrike" dirty="0">
                          <a:effectLst/>
                        </a:rPr>
                        <a:t>微观属性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95761531"/>
                  </a:ext>
                </a:extLst>
              </a:tr>
              <a:tr h="153303">
                <a:tc>
                  <a:txBody>
                    <a:bodyPr/>
                    <a:lstStyle/>
                    <a:p>
                      <a:pPr algn="l" fontAlgn="b"/>
                      <a:r>
                        <a:rPr lang="zh-CN" altLang="en-US" sz="1100" u="none" strike="noStrike" dirty="0" smtClean="0">
                          <a:effectLst/>
                        </a:rPr>
                        <a:t>决策属</a:t>
                      </a:r>
                      <a:r>
                        <a:rPr lang="zh-CN" altLang="en-US" sz="1100" u="none" strike="noStrike" dirty="0">
                          <a:effectLst/>
                        </a:rPr>
                        <a:t>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a:t>
            </a:r>
            <a:r>
              <a:rPr lang="zh-CN" altLang="en-US" sz="1400" b="1" dirty="0" smtClean="0">
                <a:solidFill>
                  <a:srgbClr val="FF0000"/>
                </a:solidFill>
              </a:rPr>
              <a:t>变性能数据</a:t>
            </a:r>
            <a:endParaRPr lang="zh-CN" altLang="en-US" sz="1400" b="1" dirty="0">
              <a:solidFill>
                <a:srgbClr val="FF0000"/>
              </a:solidFill>
            </a:endParaRP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smtClean="0">
                <a:solidFill>
                  <a:srgbClr val="FF0000"/>
                </a:solidFill>
              </a:rPr>
              <a:t>特征重要度</a:t>
            </a:r>
            <a:endParaRPr lang="zh-CN" altLang="en-US" sz="1400" b="1" dirty="0">
              <a:solidFill>
                <a:srgbClr val="FF0000"/>
              </a:solidFill>
            </a:endParaRPr>
          </a:p>
        </p:txBody>
      </p:sp>
      <p:sp>
        <p:nvSpPr>
          <p:cNvPr id="109" name="文本框 108">
            <a:extLst>
              <a:ext uri="{FF2B5EF4-FFF2-40B4-BE49-F238E27FC236}">
                <a16:creationId xmlns="" xmlns:a16="http://schemas.microsoft.com/office/drawing/2014/main" id="{866CF783-44DE-4327-B6A3-6B61F43ABAF2}"/>
              </a:ext>
            </a:extLst>
          </p:cNvPr>
          <p:cNvSpPr txBox="1"/>
          <p:nvPr/>
        </p:nvSpPr>
        <p:spPr>
          <a:xfrm>
            <a:off x="516167" y="872952"/>
            <a:ext cx="1546709" cy="1323439"/>
          </a:xfrm>
          <a:prstGeom prst="rect">
            <a:avLst/>
          </a:prstGeom>
          <a:noFill/>
        </p:spPr>
        <p:txBody>
          <a:bodyPr wrap="square" rtlCol="0">
            <a:spAutoFit/>
          </a:bodyPr>
          <a:lstStyle/>
          <a:p>
            <a:r>
              <a:rPr lang="zh-CN" altLang="en-US" sz="1000" dirty="0">
                <a:solidFill>
                  <a:srgbClr val="FF0000"/>
                </a:solidFill>
              </a:rPr>
              <a:t>成分</a:t>
            </a:r>
            <a:r>
              <a:rPr lang="en-US" altLang="zh-CN" sz="1000" dirty="0">
                <a:solidFill>
                  <a:srgbClr val="FF0000"/>
                </a:solidFill>
              </a:rPr>
              <a:t>:</a:t>
            </a:r>
            <a:r>
              <a:rPr lang="en-US" altLang="zh-CN" sz="1000" dirty="0"/>
              <a:t>Ni, Re, Co, Al, </a:t>
            </a:r>
            <a:r>
              <a:rPr lang="en-US" altLang="zh-CN" sz="1000" dirty="0" err="1"/>
              <a:t>Ti</a:t>
            </a:r>
            <a:r>
              <a:rPr lang="en-US" altLang="zh-CN" sz="1000" dirty="0"/>
              <a:t>, W, Mo, Cr, Ta, C, B,  Y,  </a:t>
            </a:r>
            <a:r>
              <a:rPr lang="en-US" altLang="zh-CN" sz="1000" dirty="0" err="1"/>
              <a:t>Nb</a:t>
            </a:r>
            <a:r>
              <a:rPr lang="en-US" altLang="zh-CN" sz="1000" dirty="0"/>
              <a:t>, </a:t>
            </a:r>
            <a:r>
              <a:rPr lang="en-US" altLang="zh-CN" sz="1000" dirty="0" err="1"/>
              <a:t>Hf</a:t>
            </a:r>
            <a:endParaRPr lang="en-US" altLang="zh-CN" sz="1000" dirty="0"/>
          </a:p>
          <a:p>
            <a:r>
              <a:rPr lang="zh-CN" altLang="en-US" sz="1000" dirty="0">
                <a:solidFill>
                  <a:srgbClr val="FF0000"/>
                </a:solidFill>
              </a:rPr>
              <a:t>热处理</a:t>
            </a:r>
            <a:r>
              <a:rPr lang="en-US" altLang="zh-CN" sz="1000" dirty="0">
                <a:solidFill>
                  <a:srgbClr val="FF0000"/>
                </a:solidFill>
              </a:rPr>
              <a:t>: </a:t>
            </a:r>
            <a:r>
              <a:rPr lang="zh-CN" altLang="en-US" sz="1000" dirty="0"/>
              <a:t>固溶温度</a:t>
            </a:r>
            <a:r>
              <a:rPr lang="en-US" altLang="zh-CN" sz="1000" dirty="0"/>
              <a:t>, </a:t>
            </a:r>
            <a:r>
              <a:rPr lang="zh-CN" altLang="en-US" sz="1000" dirty="0"/>
              <a:t>固溶时间</a:t>
            </a:r>
            <a:r>
              <a:rPr lang="en-US" altLang="zh-CN" sz="1000" dirty="0"/>
              <a:t>, </a:t>
            </a:r>
            <a:r>
              <a:rPr lang="zh-CN" altLang="en-US" sz="1000" dirty="0"/>
              <a:t>时效</a:t>
            </a:r>
            <a:r>
              <a:rPr lang="en-US" altLang="zh-CN" sz="1000" dirty="0"/>
              <a:t>1 2</a:t>
            </a:r>
            <a:r>
              <a:rPr lang="zh-CN" altLang="en-US" sz="1000" dirty="0"/>
              <a:t>温度</a:t>
            </a:r>
            <a:r>
              <a:rPr lang="en-US" altLang="zh-CN" sz="1000" dirty="0"/>
              <a:t>, </a:t>
            </a:r>
            <a:r>
              <a:rPr lang="zh-CN" altLang="en-US" sz="1000" dirty="0"/>
              <a:t>时效</a:t>
            </a:r>
            <a:r>
              <a:rPr lang="en-US" altLang="zh-CN" sz="1000" dirty="0"/>
              <a:t>1 2</a:t>
            </a:r>
            <a:r>
              <a:rPr lang="zh-CN" altLang="en-US" sz="1000" dirty="0"/>
              <a:t>时间</a:t>
            </a:r>
            <a:endParaRPr lang="en-US" altLang="zh-CN" sz="1000" dirty="0"/>
          </a:p>
          <a:p>
            <a:r>
              <a:rPr lang="zh-CN" altLang="en-US" sz="1000" dirty="0">
                <a:solidFill>
                  <a:srgbClr val="FF0000"/>
                </a:solidFill>
              </a:rPr>
              <a:t>条件</a:t>
            </a:r>
            <a:r>
              <a:rPr lang="en-US" altLang="zh-CN" sz="1000" dirty="0">
                <a:solidFill>
                  <a:srgbClr val="FF0000"/>
                </a:solidFill>
              </a:rPr>
              <a:t>: </a:t>
            </a:r>
            <a:r>
              <a:rPr lang="zh-CN" altLang="en-US" sz="1000" dirty="0"/>
              <a:t>外部温度</a:t>
            </a:r>
            <a:r>
              <a:rPr lang="en-US" altLang="zh-CN" sz="1000" dirty="0"/>
              <a:t>, </a:t>
            </a:r>
            <a:r>
              <a:rPr lang="zh-CN" altLang="en-US" sz="1000" dirty="0"/>
              <a:t>外部应力</a:t>
            </a:r>
            <a:endParaRPr lang="en-US" altLang="zh-CN" sz="1000" dirty="0"/>
          </a:p>
          <a:p>
            <a:r>
              <a:rPr lang="zh-CN" altLang="en-US" sz="1000" dirty="0">
                <a:solidFill>
                  <a:srgbClr val="FF0000"/>
                </a:solidFill>
              </a:rPr>
              <a:t>目标属性</a:t>
            </a:r>
            <a:r>
              <a:rPr lang="en-US" altLang="zh-CN" sz="1000" dirty="0">
                <a:solidFill>
                  <a:srgbClr val="FF0000"/>
                </a:solidFill>
              </a:rPr>
              <a:t>:</a:t>
            </a:r>
            <a:r>
              <a:rPr lang="zh-CN" altLang="en-US" sz="1000" dirty="0"/>
              <a:t>蠕变断裂寿</a:t>
            </a:r>
            <a:r>
              <a:rPr lang="zh-CN" altLang="en-US" sz="1000" dirty="0" smtClean="0"/>
              <a:t>命</a:t>
            </a:r>
            <a:endParaRPr lang="zh-CN" altLang="en-US" sz="10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488931" y="1187555"/>
            <a:ext cx="8436548" cy="5119349"/>
          </a:xfrm>
          <a:prstGeom prst="rect">
            <a:avLst/>
          </a:prstGeom>
        </p:spPr>
      </p:pic>
    </p:spTree>
    <p:extLst>
      <p:ext uri="{BB962C8B-B14F-4D97-AF65-F5344CB8AC3E}">
        <p14:creationId xmlns:p14="http://schemas.microsoft.com/office/powerpoint/2010/main" val="36809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0"/>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9621" y="5396439"/>
            <a:ext cx="8614321"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sz="1600" b="1" dirty="0" smtClean="0"/>
              <a:t>（</a:t>
            </a:r>
            <a:r>
              <a:rPr lang="en-US" altLang="zh-CN" sz="1600" b="1" dirty="0" smtClean="0"/>
              <a:t>1</a:t>
            </a:r>
            <a:r>
              <a:rPr lang="zh-CN" altLang="en-US" sz="1600" b="1" dirty="0" smtClean="0"/>
              <a:t>）根据专家经验，稀疏值阈值设定为</a:t>
            </a:r>
            <a:r>
              <a:rPr lang="en-US" altLang="zh-CN" sz="1600" b="1" dirty="0" smtClean="0"/>
              <a:t>95</a:t>
            </a:r>
            <a:r>
              <a:rPr lang="zh-CN" altLang="en-US" sz="1600" b="1" dirty="0" smtClean="0"/>
              <a:t>，从左图可以看出</a:t>
            </a:r>
            <a:r>
              <a:rPr lang="en-US" altLang="zh-CN" sz="1600" b="1" dirty="0" smtClean="0">
                <a:solidFill>
                  <a:srgbClr val="FF0000"/>
                </a:solidFill>
              </a:rPr>
              <a:t>Y</a:t>
            </a:r>
            <a:r>
              <a:rPr lang="zh-CN" altLang="en-US" sz="1600" b="1" dirty="0" smtClean="0">
                <a:solidFill>
                  <a:srgbClr val="FF0000"/>
                </a:solidFill>
              </a:rPr>
              <a:t>（</a:t>
            </a:r>
            <a:r>
              <a:rPr lang="zh-CN" altLang="en-US" sz="1600" dirty="0">
                <a:solidFill>
                  <a:srgbClr val="FF0000"/>
                </a:solidFill>
              </a:rPr>
              <a:t>钇</a:t>
            </a:r>
            <a:r>
              <a:rPr lang="zh-CN" altLang="en-US" sz="1600" b="1" dirty="0" smtClean="0">
                <a:solidFill>
                  <a:srgbClr val="FF0000"/>
                </a:solidFill>
              </a:rPr>
              <a:t>）元素的质量分数</a:t>
            </a:r>
            <a:r>
              <a:rPr lang="zh-CN" altLang="en-US" sz="1600" b="1" dirty="0" smtClean="0"/>
              <a:t>和</a:t>
            </a:r>
            <a:r>
              <a:rPr lang="en-US" altLang="zh-CN" sz="1600" b="1" dirty="0" smtClean="0">
                <a:solidFill>
                  <a:srgbClr val="FF0000"/>
                </a:solidFill>
              </a:rPr>
              <a:t>2sat</a:t>
            </a:r>
            <a:r>
              <a:rPr lang="zh-CN" altLang="en-US" sz="1600" b="1" dirty="0" smtClean="0">
                <a:solidFill>
                  <a:srgbClr val="FF0000"/>
                </a:solidFill>
              </a:rPr>
              <a:t>（</a:t>
            </a:r>
            <a:r>
              <a:rPr lang="zh-CN" altLang="en-US" sz="1600" b="1" dirty="0">
                <a:solidFill>
                  <a:srgbClr val="FF0000"/>
                </a:solidFill>
              </a:rPr>
              <a:t>二阶段时效处理时间</a:t>
            </a:r>
            <a:r>
              <a:rPr lang="zh-CN" altLang="en-US" sz="1600" b="1" dirty="0" smtClean="0">
                <a:solidFill>
                  <a:srgbClr val="FF0000"/>
                </a:solidFill>
              </a:rPr>
              <a:t>）</a:t>
            </a:r>
            <a:r>
              <a:rPr lang="zh-CN" altLang="en-US" sz="1600" b="1" dirty="0" smtClean="0"/>
              <a:t>这两个离散属性的稀疏值大于</a:t>
            </a:r>
            <a:r>
              <a:rPr lang="en-US" altLang="zh-CN" sz="1600" b="1" dirty="0" smtClean="0"/>
              <a:t>95</a:t>
            </a:r>
            <a:r>
              <a:rPr lang="zh-CN" altLang="en-US" sz="1600" b="1" dirty="0" smtClean="0"/>
              <a:t>，</a:t>
            </a:r>
            <a:r>
              <a:rPr lang="zh-CN" altLang="en-US" sz="1600" b="1" dirty="0" smtClean="0">
                <a:solidFill>
                  <a:srgbClr val="FF0000"/>
                </a:solidFill>
              </a:rPr>
              <a:t>因此它们都是稀疏属性。</a:t>
            </a:r>
            <a:endParaRPr lang="en-US" altLang="zh-CN" sz="1600" b="1" dirty="0" smtClean="0">
              <a:solidFill>
                <a:srgbClr val="FF0000"/>
              </a:solidFill>
            </a:endParaRPr>
          </a:p>
          <a:p>
            <a:r>
              <a:rPr lang="zh-CN" altLang="en-US" sz="1600" b="1" dirty="0" smtClean="0"/>
              <a:t>（</a:t>
            </a:r>
            <a:r>
              <a:rPr lang="en-US" altLang="zh-CN" sz="1600" b="1" dirty="0" smtClean="0"/>
              <a:t>2</a:t>
            </a:r>
            <a:r>
              <a:rPr lang="zh-CN" altLang="en-US" sz="1600" b="1" dirty="0" smtClean="0"/>
              <a:t>）依据专家经验，属性方差阈值设定为</a:t>
            </a:r>
            <a:r>
              <a:rPr lang="en-US" altLang="zh-CN" sz="1600" b="1" dirty="0" smtClean="0"/>
              <a:t>0.01</a:t>
            </a:r>
            <a:r>
              <a:rPr lang="zh-CN" altLang="en-US" sz="1600" b="1" dirty="0" smtClean="0"/>
              <a:t>，从右图中可看出</a:t>
            </a:r>
            <a:r>
              <a:rPr lang="zh-CN" altLang="en-US" sz="1600" b="1" dirty="0" smtClean="0">
                <a:solidFill>
                  <a:srgbClr val="FF0000"/>
                </a:solidFill>
              </a:rPr>
              <a:t>所有连续属性方差都大于</a:t>
            </a:r>
            <a:r>
              <a:rPr lang="en-US" altLang="zh-CN" sz="1600" b="1" dirty="0" smtClean="0">
                <a:solidFill>
                  <a:srgbClr val="FF0000"/>
                </a:solidFill>
              </a:rPr>
              <a:t>0.01</a:t>
            </a:r>
            <a:r>
              <a:rPr lang="zh-CN" altLang="en-US" sz="1600" b="1" dirty="0" smtClean="0"/>
              <a:t>，因此保留全部的连续属性。稀疏属性分析后，保留了</a:t>
            </a:r>
            <a:r>
              <a:rPr lang="en-US" altLang="zh-CN" sz="1600" b="1" dirty="0" smtClean="0"/>
              <a:t>25</a:t>
            </a:r>
            <a:r>
              <a:rPr lang="zh-CN" altLang="en-US" sz="1600" b="1" dirty="0" smtClean="0"/>
              <a:t>个属性。</a:t>
            </a:r>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smtClean="0"/>
              <a:t>——</a:t>
            </a:r>
            <a:r>
              <a:rPr lang="zh-CN" altLang="en-US" sz="2400" dirty="0" smtClean="0">
                <a:solidFill>
                  <a:srgbClr val="FF0000"/>
                </a:solidFill>
              </a:rPr>
              <a:t>蠕变性能数据</a:t>
            </a:r>
            <a:endParaRPr lang="zh-CN" altLang="en-US" sz="2400" dirty="0">
              <a:solidFill>
                <a:srgbClr val="FF0000"/>
              </a:solidFill>
            </a:endParaRP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可以过滤一些稀疏属</a:t>
            </a:r>
            <a:r>
              <a:rPr lang="zh-CN" altLang="en-US" sz="1800" dirty="0">
                <a:latin typeface="Calibri" panose="020F0502020204030204" pitchFamily="34" charset="0"/>
                <a:ea typeface="宋体" panose="02010600030101010101" pitchFamily="2" charset="-122"/>
              </a:rPr>
              <a:t>性</a:t>
            </a:r>
            <a:r>
              <a:rPr lang="zh-CN" altLang="en-US" sz="1800" dirty="0" smtClean="0">
                <a:latin typeface="Calibri" panose="020F0502020204030204" pitchFamily="34" charset="0"/>
                <a:ea typeface="宋体" panose="02010600030101010101" pitchFamily="2" charset="-122"/>
              </a:rPr>
              <a:t>，使得各个属性值的分布尽可能均匀，</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a:t>
            </a:r>
            <a:r>
              <a:rPr lang="zh-CN" altLang="en-US" sz="1800" dirty="0" smtClean="0">
                <a:solidFill>
                  <a:srgbClr val="FF0000"/>
                </a:solidFill>
                <a:latin typeface="Calibri" panose="020F0502020204030204" pitchFamily="34" charset="0"/>
                <a:ea typeface="宋体" panose="02010600030101010101" pitchFamily="2" charset="-122"/>
              </a:rPr>
              <a:t>样本数量为</a:t>
            </a:r>
            <a:r>
              <a:rPr lang="en-US" altLang="zh-CN" sz="1800" dirty="0" smtClean="0">
                <a:solidFill>
                  <a:srgbClr val="FF0000"/>
                </a:solidFill>
                <a:latin typeface="Calibri" panose="020F0502020204030204" pitchFamily="34" charset="0"/>
                <a:ea typeface="宋体" panose="02010600030101010101" pitchFamily="2" charset="-122"/>
              </a:rPr>
              <a:t>78</a:t>
            </a:r>
            <a:r>
              <a:rPr lang="zh-CN" altLang="en-US" sz="1800" dirty="0" smtClean="0">
                <a:solidFill>
                  <a:srgbClr val="FF0000"/>
                </a:solidFill>
                <a:latin typeface="Calibri" panose="020F0502020204030204" pitchFamily="34" charset="0"/>
                <a:ea typeface="宋体" panose="02010600030101010101" pitchFamily="2" charset="-122"/>
              </a:rPr>
              <a:t>条，描述因子个数为</a:t>
            </a:r>
            <a:r>
              <a:rPr lang="en-US" altLang="zh-CN" sz="1800" dirty="0" smtClean="0">
                <a:solidFill>
                  <a:srgbClr val="FF0000"/>
                </a:solidFill>
                <a:latin typeface="Calibri" panose="020F0502020204030204" pitchFamily="34" charset="0"/>
                <a:ea typeface="宋体" panose="02010600030101010101" pitchFamily="2" charset="-122"/>
              </a:rPr>
              <a:t>27</a:t>
            </a:r>
            <a:r>
              <a:rPr lang="zh-CN" altLang="en-US" sz="1800" dirty="0" smtClean="0">
                <a:solidFill>
                  <a:srgbClr val="FF0000"/>
                </a:solidFill>
                <a:latin typeface="Calibri" panose="020F0502020204030204" pitchFamily="34" charset="0"/>
                <a:ea typeface="宋体" panose="02010600030101010101" pitchFamily="2" charset="-122"/>
              </a:rPr>
              <a:t>个</a:t>
            </a:r>
            <a:r>
              <a:rPr lang="zh-CN" altLang="en-US" sz="1800" dirty="0" smtClean="0">
                <a:latin typeface="Calibri" panose="020F0502020204030204" pitchFamily="34" charset="0"/>
                <a:ea typeface="宋体" panose="02010600030101010101" pitchFamily="2" charset="-122"/>
              </a:rPr>
              <a:t>的蠕变性能数据进</a:t>
            </a:r>
            <a:r>
              <a:rPr lang="zh-CN" altLang="en-US" sz="1800" dirty="0">
                <a:latin typeface="Calibri" panose="020F0502020204030204" pitchFamily="34" charset="0"/>
                <a:ea typeface="宋体" panose="02010600030101010101" pitchFamily="2" charset="-122"/>
              </a:rPr>
              <a:t>行</a:t>
            </a:r>
            <a:r>
              <a:rPr lang="zh-CN" altLang="en-US" sz="1800" dirty="0" smtClean="0">
                <a:latin typeface="Calibri" panose="020F0502020204030204" pitchFamily="34" charset="0"/>
                <a:ea typeface="宋体" panose="02010600030101010101" pitchFamily="2" charset="-122"/>
              </a:rPr>
              <a:t>了稀疏属性分</a:t>
            </a:r>
            <a:r>
              <a:rPr lang="zh-CN" altLang="en-US" sz="1800" dirty="0">
                <a:latin typeface="Calibri" panose="020F0502020204030204" pitchFamily="34" charset="0"/>
                <a:ea typeface="宋体" panose="02010600030101010101" pitchFamily="2" charset="-122"/>
              </a:rPr>
              <a:t>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a:t>
            </a:r>
            <a:r>
              <a:rPr lang="zh-CN" altLang="en-US" sz="1800" dirty="0" smtClean="0">
                <a:latin typeface="Calibri" panose="020F0502020204030204" pitchFamily="34" charset="0"/>
                <a:ea typeface="宋体" panose="02010600030101010101" pitchFamily="2" charset="-122"/>
              </a:rPr>
              <a:t>量超过总数量的</a:t>
            </a:r>
            <a:r>
              <a:rPr lang="en-US" altLang="zh-CN" sz="1800" dirty="0">
                <a:latin typeface="Calibri" panose="020F0502020204030204" pitchFamily="34" charset="0"/>
                <a:ea typeface="宋体" panose="02010600030101010101" pitchFamily="2" charset="-122"/>
              </a:rPr>
              <a:t>95</a:t>
            </a:r>
            <a:r>
              <a:rPr lang="en-US" altLang="zh-CN" sz="1800" dirty="0" smtClean="0">
                <a:latin typeface="Calibri" panose="020F0502020204030204" pitchFamily="34" charset="0"/>
                <a:ea typeface="宋体" panose="02010600030101010101" pitchFamily="2" charset="-122"/>
              </a:rPr>
              <a:t>%</a:t>
            </a:r>
            <a:r>
              <a:rPr lang="zh-CN" altLang="en-US" sz="1800" dirty="0" smtClean="0">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a:t>
            </a:r>
            <a:r>
              <a:rPr lang="zh-CN" altLang="en-US" sz="1800" dirty="0" smtClean="0">
                <a:latin typeface="Calibri" panose="020F0502020204030204" pitchFamily="34" charset="0"/>
                <a:ea typeface="宋体" panose="02010600030101010101" pitchFamily="2" charset="-122"/>
              </a:rPr>
              <a:t>，也说</a:t>
            </a:r>
            <a:r>
              <a:rPr lang="zh-CN" altLang="en-US" sz="1800" dirty="0">
                <a:latin typeface="Calibri" panose="020F0502020204030204" pitchFamily="34" charset="0"/>
                <a:ea typeface="宋体" panose="02010600030101010101" pitchFamily="2" charset="-122"/>
              </a:rPr>
              <a:t>明该属性为稀疏属</a:t>
            </a:r>
            <a:r>
              <a:rPr lang="zh-CN" altLang="en-US" sz="1800" dirty="0" smtClean="0">
                <a:latin typeface="Calibri" panose="020F0502020204030204" pitchFamily="34" charset="0"/>
                <a:ea typeface="宋体" panose="02010600030101010101" pitchFamily="2" charset="-122"/>
              </a:rPr>
              <a:t>性。</a:t>
            </a:r>
            <a:endParaRPr lang="zh-CN" altLang="en-US" sz="1800" dirty="0">
              <a:latin typeface="Calibri" panose="020F0502020204030204" pitchFamily="34" charset="0"/>
              <a:ea typeface="宋体" panose="02010600030101010101" pitchFamily="2" charset="-122"/>
            </a:endParaRPr>
          </a:p>
        </p:txBody>
      </p:sp>
      <p:grpSp>
        <p:nvGrpSpPr>
          <p:cNvPr id="11" name="组合 10"/>
          <p:cNvGrpSpPr/>
          <p:nvPr/>
        </p:nvGrpSpPr>
        <p:grpSpPr>
          <a:xfrm>
            <a:off x="-396551" y="1993535"/>
            <a:ext cx="5688632" cy="3594640"/>
            <a:chOff x="-324543" y="2276872"/>
            <a:chExt cx="5643548" cy="3947056"/>
          </a:xfrm>
        </p:grpSpPr>
        <p:pic>
          <p:nvPicPr>
            <p:cNvPr id="3" name="图片 2"/>
            <p:cNvPicPr>
              <a:picLocks noChangeAspect="1"/>
            </p:cNvPicPr>
            <p:nvPr/>
          </p:nvPicPr>
          <p:blipFill>
            <a:blip r:embed="rId4"/>
            <a:stretch>
              <a:fillRect/>
            </a:stretch>
          </p:blipFill>
          <p:spPr>
            <a:xfrm>
              <a:off x="-324543" y="2276872"/>
              <a:ext cx="5643548" cy="3947056"/>
            </a:xfrm>
            <a:prstGeom prst="rect">
              <a:avLst/>
            </a:prstGeom>
          </p:spPr>
        </p:pic>
        <p:cxnSp>
          <p:nvCxnSpPr>
            <p:cNvPr id="6" name="直接连接符 5"/>
            <p:cNvCxnSpPr/>
            <p:nvPr/>
          </p:nvCxnSpPr>
          <p:spPr>
            <a:xfrm>
              <a:off x="4033132" y="2738646"/>
              <a:ext cx="19894" cy="291081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01028" y="2876384"/>
              <a:ext cx="379131" cy="744637"/>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-95</a:t>
              </a:r>
              <a:endParaRPr lang="zh-CN" altLang="en-US" sz="1200" b="1" dirty="0">
                <a:solidFill>
                  <a:srgbClr val="FF0000"/>
                </a:solidFill>
              </a:endParaRPr>
            </a:p>
          </p:txBody>
        </p:sp>
      </p:grpSp>
      <p:grpSp>
        <p:nvGrpSpPr>
          <p:cNvPr id="23" name="组合 22"/>
          <p:cNvGrpSpPr/>
          <p:nvPr/>
        </p:nvGrpSpPr>
        <p:grpSpPr>
          <a:xfrm>
            <a:off x="4159467" y="2086167"/>
            <a:ext cx="4891896" cy="3421355"/>
            <a:chOff x="4170144" y="2380671"/>
            <a:chExt cx="4891896" cy="3421355"/>
          </a:xfrm>
        </p:grpSpPr>
        <p:pic>
          <p:nvPicPr>
            <p:cNvPr id="15" name="图片 14"/>
            <p:cNvPicPr>
              <a:picLocks noChangeAspect="1"/>
            </p:cNvPicPr>
            <p:nvPr/>
          </p:nvPicPr>
          <p:blipFill>
            <a:blip r:embed="rId5"/>
            <a:stretch>
              <a:fillRect/>
            </a:stretch>
          </p:blipFill>
          <p:spPr>
            <a:xfrm>
              <a:off x="4170144" y="2380671"/>
              <a:ext cx="4891896" cy="3421355"/>
            </a:xfrm>
            <a:prstGeom prst="rect">
              <a:avLst/>
            </a:prstGeom>
          </p:spPr>
        </p:pic>
        <p:cxnSp>
          <p:nvCxnSpPr>
            <p:cNvPr id="18" name="直接连接符 17"/>
            <p:cNvCxnSpPr/>
            <p:nvPr/>
          </p:nvCxnSpPr>
          <p:spPr>
            <a:xfrm>
              <a:off x="5220072" y="2696814"/>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0669" y="2842445"/>
              <a:ext cx="369332" cy="717153"/>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-0.01</a:t>
              </a:r>
              <a:endParaRPr lang="zh-CN" altLang="en-US" sz="1200" b="1" dirty="0">
                <a:solidFill>
                  <a:srgbClr val="FF0000"/>
                </a:solidFill>
              </a:endParaRPr>
            </a:p>
          </p:txBody>
        </p:sp>
      </p:gr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219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相关属</a:t>
            </a:r>
            <a:r>
              <a:rPr lang="zh-CN" altLang="en-US" sz="2400" dirty="0"/>
              <a:t>性分析</a:t>
            </a:r>
            <a:r>
              <a:rPr lang="en-US" altLang="zh-CN" sz="2400" dirty="0"/>
              <a:t>——</a:t>
            </a:r>
            <a:r>
              <a:rPr lang="zh-CN" altLang="en-US" sz="2400" dirty="0">
                <a:solidFill>
                  <a:srgbClr val="FF0000"/>
                </a:solidFill>
              </a:rPr>
              <a:t>蠕变性能数据</a:t>
            </a:r>
          </a:p>
        </p:txBody>
      </p:sp>
      <p:pic>
        <p:nvPicPr>
          <p:cNvPr id="4" name="图片 3"/>
          <p:cNvPicPr>
            <a:picLocks noChangeAspect="1"/>
          </p:cNvPicPr>
          <p:nvPr/>
        </p:nvPicPr>
        <p:blipFill>
          <a:blip r:embed="rId3"/>
          <a:stretch>
            <a:fillRect/>
          </a:stretch>
        </p:blipFill>
        <p:spPr>
          <a:xfrm>
            <a:off x="5124507" y="2181789"/>
            <a:ext cx="3698212" cy="3216177"/>
          </a:xfrm>
          <a:prstGeom prst="rect">
            <a:avLst/>
          </a:prstGeom>
        </p:spPr>
      </p:pic>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a:t>
            </a:r>
            <a:r>
              <a:rPr lang="zh-CN" altLang="en-US" sz="1800" dirty="0">
                <a:latin typeface="Calibri" panose="020F0502020204030204" pitchFamily="34" charset="0"/>
                <a:ea typeface="宋体" panose="02010600030101010101" pitchFamily="2" charset="-122"/>
              </a:rPr>
              <a:t>无关或弱相关的属性，保留最相关的属</a:t>
            </a:r>
            <a:r>
              <a:rPr lang="zh-CN" altLang="en-US" sz="1800" dirty="0" smtClean="0">
                <a:latin typeface="Calibri" panose="020F0502020204030204" pitchFamily="34" charset="0"/>
                <a:ea typeface="宋体" panose="02010600030101010101" pitchFamily="2" charset="-122"/>
              </a:rPr>
              <a:t>性，使得条件属性与决策属性之间的相关性较强，</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对样本数量为</a:t>
            </a:r>
            <a:r>
              <a:rPr lang="en-US" altLang="zh-CN" sz="1800" dirty="0" smtClean="0">
                <a:latin typeface="Calibri" panose="020F0502020204030204" pitchFamily="34" charset="0"/>
                <a:ea typeface="宋体" panose="02010600030101010101" pitchFamily="2" charset="-122"/>
              </a:rPr>
              <a:t>78</a:t>
            </a:r>
            <a:r>
              <a:rPr lang="zh-CN" altLang="en-US" sz="1800" dirty="0" smtClean="0">
                <a:latin typeface="Calibri" panose="020F0502020204030204" pitchFamily="34" charset="0"/>
                <a:ea typeface="宋体" panose="02010600030101010101" pitchFamily="2" charset="-122"/>
              </a:rPr>
              <a:t>条，描述因子个数为</a:t>
            </a:r>
            <a:r>
              <a:rPr lang="en-US" altLang="zh-CN" sz="1800" dirty="0" smtClean="0">
                <a:latin typeface="Calibri" panose="020F0502020204030204" pitchFamily="34" charset="0"/>
                <a:ea typeface="宋体" panose="02010600030101010101" pitchFamily="2" charset="-122"/>
              </a:rPr>
              <a:t>25</a:t>
            </a:r>
            <a:r>
              <a:rPr lang="zh-CN" altLang="en-US" sz="1800" dirty="0" smtClean="0">
                <a:latin typeface="Calibri" panose="020F0502020204030204" pitchFamily="34" charset="0"/>
                <a:ea typeface="宋体" panose="02010600030101010101" pitchFamily="2" charset="-122"/>
              </a:rPr>
              <a:t>个的蠕变性能数据进</a:t>
            </a:r>
            <a:r>
              <a:rPr lang="zh-CN" altLang="en-US" sz="1800" dirty="0">
                <a:latin typeface="Calibri" panose="020F0502020204030204" pitchFamily="34" charset="0"/>
                <a:ea typeface="宋体" panose="02010600030101010101" pitchFamily="2" charset="-122"/>
              </a:rPr>
              <a:t>行了相关性分析。其中，红色表示</a:t>
            </a:r>
            <a:r>
              <a:rPr lang="zh-CN" altLang="en-US" sz="1800" dirty="0">
                <a:solidFill>
                  <a:srgbClr val="FF0000"/>
                </a:solidFill>
                <a:latin typeface="Calibri" panose="020F0502020204030204" pitchFamily="34" charset="0"/>
                <a:ea typeface="宋体" panose="02010600030101010101" pitchFamily="2" charset="-122"/>
              </a:rPr>
              <a:t>正相关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负相关</a:t>
            </a:r>
            <a:r>
              <a:rPr lang="zh-CN" altLang="en-US" sz="1800" dirty="0">
                <a:latin typeface="Calibri" panose="020F0502020204030204" pitchFamily="34" charset="0"/>
                <a:ea typeface="宋体" panose="02010600030101010101" pitchFamily="2" charset="-122"/>
              </a:rPr>
              <a:t>，颜色越深，相关性越强。</a:t>
            </a:r>
          </a:p>
        </p:txBody>
      </p:sp>
      <p:pic>
        <p:nvPicPr>
          <p:cNvPr id="5" name="图片 4"/>
          <p:cNvPicPr>
            <a:picLocks noChangeAspect="1"/>
          </p:cNvPicPr>
          <p:nvPr/>
        </p:nvPicPr>
        <p:blipFill>
          <a:blip r:embed="rId5"/>
          <a:stretch>
            <a:fillRect/>
          </a:stretch>
        </p:blipFill>
        <p:spPr>
          <a:xfrm>
            <a:off x="540312" y="2155728"/>
            <a:ext cx="4144381" cy="3304670"/>
          </a:xfrm>
          <a:prstGeom prst="rect">
            <a:avLst/>
          </a:prstGeom>
        </p:spPr>
      </p:pic>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smtClean="0"/>
                <a:t>结论分析与思考：</a:t>
              </a:r>
              <a:endParaRPr lang="en-US" altLang="zh-CN" sz="1600" b="1" dirty="0" smtClean="0"/>
            </a:p>
            <a:p>
              <a:r>
                <a:rPr lang="zh-CN" altLang="en-US" sz="1400" dirty="0" smtClean="0"/>
                <a:t>（</a:t>
              </a:r>
              <a:r>
                <a:rPr lang="en-US" altLang="zh-CN" sz="1400" dirty="0" smtClean="0"/>
                <a:t>1</a:t>
              </a:r>
              <a:r>
                <a:rPr lang="zh-CN" altLang="en-US" sz="1400" dirty="0" smtClean="0"/>
                <a:t>）依据专家经验，相关系数阈值设定为</a:t>
              </a:r>
              <a:r>
                <a:rPr lang="en-US" altLang="zh-CN" sz="1400" dirty="0" smtClean="0"/>
                <a:t>0.02</a:t>
              </a:r>
              <a:r>
                <a:rPr lang="zh-CN" altLang="en-US" sz="1400" dirty="0" smtClean="0"/>
                <a:t>，从左图可以看出，所有的蠕变属性</a:t>
              </a:r>
              <a:r>
                <a:rPr lang="zh-CN" altLang="en-US" sz="1400" dirty="0" smtClean="0">
                  <a:solidFill>
                    <a:srgbClr val="FF0000"/>
                  </a:solidFill>
                </a:rPr>
                <a:t>（</a:t>
              </a:r>
              <a:r>
                <a:rPr lang="en-US" altLang="zh-CN" sz="1400" dirty="0" smtClean="0">
                  <a:solidFill>
                    <a:srgbClr val="FF0000"/>
                  </a:solidFill>
                </a:rPr>
                <a:t>25</a:t>
              </a:r>
              <a:r>
                <a:rPr lang="zh-CN" altLang="en-US" sz="1400" dirty="0">
                  <a:solidFill>
                    <a:srgbClr val="FF0000"/>
                  </a:solidFill>
                </a:rPr>
                <a:t>个</a:t>
              </a:r>
              <a:r>
                <a:rPr lang="zh-CN" altLang="en-US" sz="1400" dirty="0" smtClean="0"/>
                <a:t>）与决策属性（蠕变断裂寿命）之间的相关系数都大于</a:t>
              </a:r>
              <a:r>
                <a:rPr lang="en-US" altLang="zh-CN" sz="1400" dirty="0" smtClean="0"/>
                <a:t>0.02</a:t>
              </a:r>
              <a:r>
                <a:rPr lang="zh-CN" altLang="en-US" sz="1400" dirty="0" smtClean="0"/>
                <a:t>，</a:t>
              </a:r>
              <a:r>
                <a:rPr lang="zh-CN" altLang="en-US" sz="1400" dirty="0" smtClean="0">
                  <a:solidFill>
                    <a:srgbClr val="FF0000"/>
                  </a:solidFill>
                </a:rPr>
                <a:t>因此保留了全部属性</a:t>
              </a:r>
              <a:r>
                <a:rPr lang="zh-CN" altLang="en-US" sz="1400" dirty="0" smtClean="0"/>
                <a:t>。</a:t>
              </a:r>
              <a:endParaRPr lang="en-US" altLang="zh-CN" sz="1400" dirty="0" smtClean="0"/>
            </a:p>
            <a:p>
              <a:r>
                <a:rPr lang="zh-CN" altLang="en-US" sz="1400" dirty="0" smtClean="0"/>
                <a:t>（</a:t>
              </a:r>
              <a:r>
                <a:rPr lang="en-US" altLang="zh-CN" sz="1400" dirty="0" smtClean="0"/>
                <a:t>2</a:t>
              </a:r>
              <a:r>
                <a:rPr lang="zh-CN" altLang="en-US" sz="1400" dirty="0" smtClean="0"/>
                <a:t>）从右图看出条件属性与条件属性之间也存在较强的相关性，称之为冗余性，</a:t>
              </a:r>
              <a:r>
                <a:rPr lang="zh-CN" altLang="en-US" sz="1400" dirty="0" smtClean="0">
                  <a:solidFill>
                    <a:srgbClr val="FF0000"/>
                  </a:solidFill>
                </a:rPr>
                <a:t>因此接下来需要考虑消除属性之间的冗余性。</a:t>
              </a:r>
              <a:endParaRPr lang="zh-CN" altLang="en-US" sz="1400" dirty="0">
                <a:solidFill>
                  <a:srgbClr val="FF0000"/>
                </a:solidFill>
              </a:endParaRPr>
            </a:p>
          </p:txBody>
        </p:sp>
      </p:grpSp>
      <p:cxnSp>
        <p:nvCxnSpPr>
          <p:cNvPr id="17" name="直接连接符 16"/>
          <p:cNvCxnSpPr/>
          <p:nvPr/>
        </p:nvCxnSpPr>
        <p:spPr>
          <a:xfrm>
            <a:off x="863953" y="5013176"/>
            <a:ext cx="3820740" cy="0"/>
          </a:xfrm>
          <a:prstGeom prst="line">
            <a:avLst/>
          </a:prstGeom>
          <a:ln w="285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188501" y="2880727"/>
            <a:ext cx="1305905" cy="369332"/>
          </a:xfrm>
          <a:prstGeom prst="rect">
            <a:avLst/>
          </a:prstGeom>
          <a:noFill/>
        </p:spPr>
        <p:txBody>
          <a:bodyPr wrap="square" rtlCol="0">
            <a:spAutoFit/>
          </a:bodyPr>
          <a:lstStyle/>
          <a:p>
            <a:r>
              <a:rPr lang="zh-CN" altLang="en-US" b="1" dirty="0" smtClean="0">
                <a:solidFill>
                  <a:srgbClr val="FF0000"/>
                </a:solidFill>
              </a:rPr>
              <a:t>阈值</a:t>
            </a:r>
            <a:r>
              <a:rPr lang="zh-CN" altLang="en-US" b="1" dirty="0">
                <a:solidFill>
                  <a:srgbClr val="FF0000"/>
                </a:solidFill>
              </a:rPr>
              <a:t>：</a:t>
            </a:r>
            <a:r>
              <a:rPr lang="en-US" altLang="zh-CN" b="1" dirty="0" smtClean="0">
                <a:solidFill>
                  <a:srgbClr val="FF0000"/>
                </a:solidFill>
              </a:rPr>
              <a:t>0.02</a:t>
            </a:r>
            <a:endParaRPr lang="zh-CN" altLang="en-US" b="1" dirty="0">
              <a:solidFill>
                <a:srgbClr val="FF0000"/>
              </a:solidFill>
            </a:endParaRPr>
          </a:p>
        </p:txBody>
      </p:sp>
    </p:spTree>
    <p:extLst>
      <p:ext uri="{BB962C8B-B14F-4D97-AF65-F5344CB8AC3E}">
        <p14:creationId xmlns:p14="http://schemas.microsoft.com/office/powerpoint/2010/main" val="3919982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a:t>
            </a:r>
            <a:r>
              <a:rPr lang="zh-CN" altLang="en-US" sz="2400" dirty="0" smtClean="0"/>
              <a:t>属</a:t>
            </a:r>
            <a:r>
              <a:rPr lang="zh-CN" altLang="en-US" sz="2400" dirty="0"/>
              <a:t>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smtClean="0">
                <a:latin typeface="Calibri" panose="020F0502020204030204" pitchFamily="34" charset="0"/>
                <a:ea typeface="宋体" panose="02010600030101010101" pitchFamily="2" charset="-122"/>
              </a:rPr>
              <a:t>可以</a:t>
            </a:r>
            <a:r>
              <a:rPr lang="zh-CN" altLang="en-US" sz="1400" dirty="0">
                <a:latin typeface="Calibri" panose="020F0502020204030204" pitchFamily="34" charset="0"/>
                <a:ea typeface="宋体" panose="02010600030101010101" pitchFamily="2" charset="-122"/>
              </a:rPr>
              <a:t>过</a:t>
            </a:r>
            <a:r>
              <a:rPr lang="zh-CN" altLang="en-US" sz="1400" dirty="0" smtClean="0">
                <a:latin typeface="Calibri" panose="020F0502020204030204" pitchFamily="34" charset="0"/>
                <a:ea typeface="宋体" panose="02010600030101010101" pitchFamily="2" charset="-122"/>
              </a:rPr>
              <a:t>滤冗余属</a:t>
            </a:r>
            <a:r>
              <a:rPr lang="zh-CN" altLang="en-US" sz="1400" dirty="0">
                <a:latin typeface="Calibri" panose="020F0502020204030204" pitchFamily="34" charset="0"/>
                <a:ea typeface="宋体" panose="02010600030101010101" pitchFamily="2" charset="-122"/>
              </a:rPr>
              <a:t>性</a:t>
            </a:r>
            <a:r>
              <a:rPr lang="zh-CN" altLang="en-US" sz="1400" dirty="0" smtClean="0">
                <a:latin typeface="Calibri" panose="020F0502020204030204" pitchFamily="34" charset="0"/>
                <a:ea typeface="宋体" panose="02010600030101010101" pitchFamily="2" charset="-122"/>
              </a:rPr>
              <a:t>，使得条件属性与条件属性之间的相关性较弱，</a:t>
            </a:r>
            <a:r>
              <a:rPr lang="zh-CN" altLang="en-US" sz="1400" dirty="0">
                <a:latin typeface="Calibri" panose="020F0502020204030204" pitchFamily="34" charset="0"/>
                <a:ea typeface="宋体" panose="02010600030101010101" pitchFamily="2" charset="-122"/>
              </a:rPr>
              <a:t>从而为后续</a:t>
            </a:r>
            <a:r>
              <a:rPr lang="zh-CN" altLang="en-US" sz="1400" dirty="0" smtClean="0">
                <a:latin typeface="Calibri" panose="020F0502020204030204" pitchFamily="34" charset="0"/>
                <a:ea typeface="宋体" panose="02010600030101010101" pitchFamily="2" charset="-122"/>
              </a:rPr>
              <a:t>的数据分析提供良好质量的数据，</a:t>
            </a:r>
            <a:r>
              <a:rPr lang="zh-CN" altLang="en-US" sz="1400" dirty="0">
                <a:latin typeface="Calibri" panose="020F0502020204030204" pitchFamily="34" charset="0"/>
                <a:ea typeface="宋体" panose="02010600030101010101" pitchFamily="2" charset="-122"/>
              </a:rPr>
              <a:t>提高机器学</a:t>
            </a:r>
            <a:r>
              <a:rPr lang="zh-CN" altLang="en-US" sz="1400" dirty="0" smtClean="0">
                <a:latin typeface="Calibri" panose="020F0502020204030204" pitchFamily="34" charset="0"/>
                <a:ea typeface="宋体" panose="02010600030101010101" pitchFamily="2" charset="-122"/>
              </a:rPr>
              <a:t>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b="1" dirty="0" smtClean="0"/>
              <a:t>：</a:t>
            </a:r>
            <a:r>
              <a:rPr lang="zh-CN" altLang="en-US" sz="1400" dirty="0" smtClean="0">
                <a:latin typeface="Calibri" panose="020F0502020204030204" pitchFamily="34" charset="0"/>
                <a:ea typeface="宋体" panose="02010600030101010101" pitchFamily="2" charset="-122"/>
              </a:rPr>
              <a:t>对</a:t>
            </a:r>
            <a:r>
              <a:rPr lang="zh-CN" altLang="en-US" sz="1400" dirty="0" smtClean="0">
                <a:solidFill>
                  <a:srgbClr val="FF0000"/>
                </a:solidFill>
                <a:latin typeface="Calibri" panose="020F0502020204030204" pitchFamily="34" charset="0"/>
                <a:ea typeface="宋体" panose="02010600030101010101" pitchFamily="2" charset="-122"/>
              </a:rPr>
              <a:t>样本数量为</a:t>
            </a:r>
            <a:r>
              <a:rPr lang="en-US" altLang="zh-CN" sz="1400" dirty="0" smtClean="0">
                <a:solidFill>
                  <a:srgbClr val="FF0000"/>
                </a:solidFill>
                <a:latin typeface="Calibri" panose="020F0502020204030204" pitchFamily="34" charset="0"/>
                <a:ea typeface="宋体" panose="02010600030101010101" pitchFamily="2" charset="-122"/>
              </a:rPr>
              <a:t>78</a:t>
            </a:r>
            <a:r>
              <a:rPr lang="zh-CN" altLang="en-US" sz="1400" dirty="0" smtClean="0">
                <a:solidFill>
                  <a:srgbClr val="FF0000"/>
                </a:solidFill>
                <a:latin typeface="Calibri" panose="020F0502020204030204" pitchFamily="34" charset="0"/>
                <a:ea typeface="宋体" panose="02010600030101010101" pitchFamily="2" charset="-122"/>
              </a:rPr>
              <a:t>条，描述因子个数为</a:t>
            </a:r>
            <a:r>
              <a:rPr lang="en-US" altLang="zh-CN" sz="1400" dirty="0" smtClean="0">
                <a:solidFill>
                  <a:srgbClr val="FF0000"/>
                </a:solidFill>
                <a:latin typeface="Calibri" panose="020F0502020204030204" pitchFamily="34" charset="0"/>
                <a:ea typeface="宋体" panose="02010600030101010101" pitchFamily="2" charset="-122"/>
              </a:rPr>
              <a:t>25</a:t>
            </a:r>
            <a:r>
              <a:rPr lang="zh-CN" altLang="en-US" sz="1400" dirty="0" smtClean="0">
                <a:solidFill>
                  <a:srgbClr val="FF0000"/>
                </a:solidFill>
                <a:latin typeface="Calibri" panose="020F0502020204030204" pitchFamily="34" charset="0"/>
                <a:ea typeface="宋体" panose="02010600030101010101" pitchFamily="2" charset="-122"/>
              </a:rPr>
              <a:t>个</a:t>
            </a:r>
            <a:r>
              <a:rPr lang="zh-CN" altLang="en-US" sz="1400" dirty="0" smtClean="0">
                <a:latin typeface="Calibri" panose="020F0502020204030204" pitchFamily="34" charset="0"/>
                <a:ea typeface="宋体" panose="02010600030101010101" pitchFamily="2" charset="-122"/>
              </a:rPr>
              <a:t>的蠕变性能数据进</a:t>
            </a:r>
            <a:r>
              <a:rPr lang="zh-CN" altLang="en-US" sz="1400" dirty="0">
                <a:latin typeface="Calibri" panose="020F0502020204030204" pitchFamily="34" charset="0"/>
                <a:ea typeface="宋体" panose="02010600030101010101" pitchFamily="2" charset="-122"/>
              </a:rPr>
              <a:t>行</a:t>
            </a:r>
            <a:r>
              <a:rPr lang="zh-CN" altLang="en-US" sz="1400" dirty="0" smtClean="0">
                <a:latin typeface="Calibri" panose="020F0502020204030204" pitchFamily="34" charset="0"/>
                <a:ea typeface="宋体" panose="02010600030101010101" pitchFamily="2" charset="-122"/>
              </a:rPr>
              <a:t>了冗余性分</a:t>
            </a:r>
            <a:r>
              <a:rPr lang="zh-CN" altLang="en-US" sz="1400" dirty="0">
                <a:latin typeface="Calibri" panose="020F0502020204030204" pitchFamily="34" charset="0"/>
                <a:ea typeface="宋体" panose="02010600030101010101" pitchFamily="2" charset="-122"/>
              </a:rPr>
              <a:t>析</a:t>
            </a:r>
            <a:r>
              <a:rPr lang="zh-CN" altLang="en-US" sz="1400" dirty="0" smtClean="0">
                <a:latin typeface="Calibri" panose="020F0502020204030204" pitchFamily="34" charset="0"/>
                <a:ea typeface="宋体" panose="02010600030101010101" pitchFamily="2" charset="-122"/>
              </a:rPr>
              <a:t>。这里筛</a:t>
            </a:r>
            <a:r>
              <a:rPr lang="zh-CN" altLang="en-US" sz="1400" dirty="0">
                <a:latin typeface="Calibri" panose="020F0502020204030204" pitchFamily="34" charset="0"/>
                <a:ea typeface="宋体" panose="02010600030101010101" pitchFamily="2" charset="-122"/>
              </a:rPr>
              <a:t>除冗余属</a:t>
            </a:r>
            <a:r>
              <a:rPr lang="zh-CN" altLang="en-US" sz="1400" dirty="0" smtClean="0">
                <a:latin typeface="Calibri" panose="020F0502020204030204" pitchFamily="34" charset="0"/>
                <a:ea typeface="宋体" panose="02010600030101010101" pitchFamily="2" charset="-122"/>
              </a:rPr>
              <a:t>性的方法为随机森林。树模型能够根据样本数据给出赋予各个特征权重，</a:t>
            </a:r>
            <a:r>
              <a:rPr lang="zh-CN" altLang="zh-CN" sz="1400" dirty="0" smtClean="0">
                <a:latin typeface="+mn-ea"/>
                <a:ea typeface="+mn-ea"/>
              </a:rPr>
              <a:t>在对</a:t>
            </a:r>
            <a:r>
              <a:rPr lang="zh-CN" altLang="zh-CN" sz="1400" dirty="0">
                <a:latin typeface="+mn-ea"/>
                <a:ea typeface="+mn-ea"/>
              </a:rPr>
              <a:t>各特征进行权重赋值时，当一种特征权重得分较高时，另一种与它存在冗余关系的特征权重急剧下降，因此可以有效地筛除冗余属</a:t>
            </a:r>
            <a:r>
              <a:rPr lang="zh-CN" altLang="zh-CN" sz="1400" dirty="0" smtClean="0">
                <a:latin typeface="+mn-ea"/>
                <a:ea typeface="+mn-ea"/>
              </a:rPr>
              <a:t>性</a:t>
            </a:r>
            <a:r>
              <a:rPr lang="zh-CN" altLang="en-US" sz="1400" dirty="0" smtClean="0">
                <a:latin typeface="+mn-ea"/>
                <a:ea typeface="+mn-ea"/>
              </a:rPr>
              <a:t>。</a:t>
            </a:r>
            <a:endParaRPr lang="zh-CN" altLang="en-US" sz="1400" dirty="0">
              <a:latin typeface="+mn-ea"/>
              <a:ea typeface="+mn-ea"/>
            </a:endParaRP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549075756"/>
              </p:ext>
            </p:extLst>
          </p:nvPr>
        </p:nvGraphicFramePr>
        <p:xfrm>
          <a:off x="97180" y="2008382"/>
          <a:ext cx="2252311" cy="4779268"/>
        </p:xfrm>
        <a:graphic>
          <a:graphicData uri="http://schemas.openxmlformats.org/drawingml/2006/table">
            <a:tbl>
              <a:tblPr>
                <a:tableStyleId>{BDBED569-4797-4DF1-A0F4-6AAB3CD982D8}</a:tableStyleId>
              </a:tblPr>
              <a:tblGrid>
                <a:gridCol w="831320"/>
                <a:gridCol w="1420991"/>
              </a:tblGrid>
              <a:tr h="183818">
                <a:tc>
                  <a:txBody>
                    <a:bodyPr/>
                    <a:lstStyle/>
                    <a:p>
                      <a:pPr algn="ctr" fontAlgn="t"/>
                      <a:r>
                        <a:rPr lang="zh-CN" altLang="en-US" sz="1100" b="1" i="0" u="none" strike="noStrike" dirty="0" smtClean="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b="0" i="0" u="none" strike="noStrike" dirty="0" smtClean="0">
                          <a:solidFill>
                            <a:srgbClr val="000000"/>
                          </a:solidFill>
                          <a:effectLst/>
                          <a:latin typeface="宋体" panose="02010600030101010101" pitchFamily="2" charset="-122"/>
                          <a:ea typeface="宋体" panose="02010600030101010101" pitchFamily="2" charset="-122"/>
                        </a:rPr>
                        <a:t>Feature importance</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dirty="0">
                          <a:effectLst/>
                        </a:rPr>
                        <a:t>1stt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tau</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2satt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b="1" dirty="0" smtClean="0"/>
                <a:t>（</a:t>
              </a:r>
              <a:r>
                <a:rPr lang="en-US" altLang="zh-CN" b="1" dirty="0" smtClean="0"/>
                <a:t>1</a:t>
              </a:r>
              <a:r>
                <a:rPr lang="zh-CN" altLang="en-US" b="1" dirty="0" smtClean="0"/>
                <a:t>）</a:t>
              </a:r>
              <a:r>
                <a:rPr lang="zh-CN" altLang="en-US" sz="1400" b="1" dirty="0" smtClean="0"/>
                <a:t>从左上表中可以看出</a:t>
              </a:r>
              <a:r>
                <a:rPr lang="en-US" altLang="zh-CN" sz="1400" b="1" dirty="0" smtClean="0">
                  <a:solidFill>
                    <a:srgbClr val="FF0000"/>
                  </a:solidFill>
                </a:rPr>
                <a:t>Al</a:t>
              </a:r>
              <a:r>
                <a:rPr lang="zh-CN" altLang="en-US" sz="1400" b="1" dirty="0" smtClean="0">
                  <a:solidFill>
                    <a:srgbClr val="FF0000"/>
                  </a:solidFill>
                </a:rPr>
                <a:t>元素的质量分数</a:t>
              </a:r>
              <a:r>
                <a:rPr lang="zh-CN" altLang="en-US" sz="1400" b="1" dirty="0" smtClean="0"/>
                <a:t>和</a:t>
              </a:r>
              <a:r>
                <a:rPr lang="zh-CN" altLang="en-US" sz="1400" b="1" dirty="0">
                  <a:solidFill>
                    <a:srgbClr val="FF0000"/>
                  </a:solidFill>
                </a:rPr>
                <a:t>二阶</a:t>
              </a:r>
              <a:r>
                <a:rPr lang="zh-CN" altLang="en-US" sz="1400" b="1" dirty="0" smtClean="0">
                  <a:solidFill>
                    <a:srgbClr val="FF0000"/>
                  </a:solidFill>
                </a:rPr>
                <a:t>段时效处理温度</a:t>
              </a:r>
              <a:r>
                <a:rPr lang="zh-CN" altLang="en-US" sz="1400" b="1" dirty="0" smtClean="0"/>
                <a:t>相对于其他属性的权重偏低，因此在进行冗余属性分析后，这两个属性被筛除。</a:t>
              </a:r>
              <a:endParaRPr lang="en-US" altLang="zh-CN" sz="1400" b="1" dirty="0" smtClean="0"/>
            </a:p>
            <a:p>
              <a:r>
                <a:rPr lang="zh-CN" altLang="en-US" b="1" dirty="0" smtClean="0"/>
                <a:t>（</a:t>
              </a:r>
              <a:r>
                <a:rPr lang="en-US" altLang="zh-CN" b="1" dirty="0" smtClean="0"/>
                <a:t>2</a:t>
              </a:r>
              <a:r>
                <a:rPr lang="zh-CN" altLang="en-US" b="1" dirty="0" smtClean="0"/>
                <a:t>）</a:t>
              </a:r>
              <a:r>
                <a:rPr lang="zh-CN" altLang="en-US" sz="1400" b="1" dirty="0" smtClean="0"/>
                <a:t>经过多层级特征分析方法过滤和筛选后，</a:t>
              </a:r>
              <a:r>
                <a:rPr lang="en-US" altLang="zh-CN" sz="1400" b="1" dirty="0" smtClean="0">
                  <a:solidFill>
                    <a:srgbClr val="FF0000"/>
                  </a:solidFill>
                </a:rPr>
                <a:t>Al</a:t>
              </a:r>
              <a:r>
                <a:rPr lang="zh-CN" altLang="en-US" sz="1400" b="1" dirty="0" smtClean="0">
                  <a:solidFill>
                    <a:srgbClr val="FF0000"/>
                  </a:solidFill>
                </a:rPr>
                <a:t>（铝）</a:t>
              </a:r>
              <a:r>
                <a:rPr lang="zh-CN" altLang="en-US" sz="1400" b="1" dirty="0" smtClean="0"/>
                <a:t>、</a:t>
              </a:r>
              <a:r>
                <a:rPr lang="en-US" altLang="zh-CN" sz="1400" b="1" dirty="0" smtClean="0">
                  <a:solidFill>
                    <a:srgbClr val="FF0000"/>
                  </a:solidFill>
                </a:rPr>
                <a:t>Y</a:t>
              </a:r>
              <a:r>
                <a:rPr lang="zh-CN" altLang="en-US" sz="1400" b="1" dirty="0" smtClean="0">
                  <a:solidFill>
                    <a:srgbClr val="FF0000"/>
                  </a:solidFill>
                </a:rPr>
                <a:t>（</a:t>
              </a:r>
              <a:r>
                <a:rPr lang="zh-CN" altLang="en-US" sz="1400" dirty="0">
                  <a:solidFill>
                    <a:srgbClr val="FF0000"/>
                  </a:solidFill>
                </a:rPr>
                <a:t>钇</a:t>
              </a:r>
              <a:r>
                <a:rPr lang="zh-CN" altLang="en-US" sz="1400" b="1" dirty="0" smtClean="0">
                  <a:solidFill>
                    <a:srgbClr val="FF0000"/>
                  </a:solidFill>
                </a:rPr>
                <a:t>）元素的质量分数</a:t>
              </a:r>
              <a:r>
                <a:rPr lang="zh-CN" altLang="en-US" sz="1400" b="1" dirty="0" smtClean="0"/>
                <a:t>、</a:t>
              </a:r>
              <a:r>
                <a:rPr lang="zh-CN" altLang="en-US" sz="1400" b="1" dirty="0">
                  <a:solidFill>
                    <a:srgbClr val="FF0000"/>
                  </a:solidFill>
                </a:rPr>
                <a:t>二阶段时效处理温</a:t>
              </a:r>
              <a:r>
                <a:rPr lang="zh-CN" altLang="en-US" sz="1400" b="1" dirty="0" smtClean="0">
                  <a:solidFill>
                    <a:srgbClr val="FF0000"/>
                  </a:solidFill>
                </a:rPr>
                <a:t>度、</a:t>
              </a:r>
              <a:r>
                <a:rPr lang="zh-CN" altLang="en-US" sz="1400" b="1" dirty="0">
                  <a:solidFill>
                    <a:srgbClr val="FF0000"/>
                  </a:solidFill>
                </a:rPr>
                <a:t>二阶段时效处理时</a:t>
              </a:r>
              <a:r>
                <a:rPr lang="zh-CN" altLang="en-US" sz="1400" b="1" dirty="0" smtClean="0">
                  <a:solidFill>
                    <a:srgbClr val="FF0000"/>
                  </a:solidFill>
                </a:rPr>
                <a:t>间</a:t>
              </a:r>
              <a:r>
                <a:rPr lang="zh-CN" altLang="en-US" sz="1400" b="1" dirty="0" smtClean="0"/>
                <a:t>四个属性被筛除。</a:t>
              </a:r>
              <a:endParaRPr lang="zh-CN" altLang="en-US" sz="1400" b="1" dirty="0"/>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smtClean="0">
                <a:solidFill>
                  <a:srgbClr val="FF0000"/>
                </a:solidFill>
              </a:rPr>
              <a:t>属性重要度</a:t>
            </a:r>
            <a:endParaRPr lang="zh-CN" altLang="en-US" sz="1600" b="1" dirty="0">
              <a:solidFill>
                <a:srgbClr val="FF0000"/>
              </a:solidFill>
            </a:endParaRPr>
          </a:p>
        </p:txBody>
      </p:sp>
    </p:spTree>
    <p:extLst>
      <p:ext uri="{BB962C8B-B14F-4D97-AF65-F5344CB8AC3E}">
        <p14:creationId xmlns:p14="http://schemas.microsoft.com/office/powerpoint/2010/main" val="2348291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78494"/>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06597535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2005182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smtClean="0">
                <a:solidFill>
                  <a:srgbClr val="FF0000"/>
                </a:solidFill>
              </a:rPr>
              <a:t>基</a:t>
            </a:r>
            <a:r>
              <a:rPr lang="zh-CN" altLang="en-US" sz="2400" dirty="0">
                <a:solidFill>
                  <a:srgbClr val="FF0000"/>
                </a:solidFill>
              </a:rPr>
              <a:t>于聚类的最优回归集成学习方法</a:t>
            </a:r>
            <a:endParaRPr lang="zh-CN" altLang="en-US" sz="2400" dirty="0"/>
          </a:p>
        </p:txBody>
      </p:sp>
      <p:grpSp>
        <p:nvGrpSpPr>
          <p:cNvPr id="8" name="组合 7">
            <a:extLst>
              <a:ext uri="{FF2B5EF4-FFF2-40B4-BE49-F238E27FC236}">
                <a16:creationId xmlns="" xmlns:a16="http://schemas.microsoft.com/office/drawing/2014/main" id="{FB5CEE58-B0F4-43AE-9F7B-C63074032CCD}"/>
              </a:ext>
            </a:extLst>
          </p:cNvPr>
          <p:cNvGrpSpPr/>
          <p:nvPr/>
        </p:nvGrpSpPr>
        <p:grpSpPr>
          <a:xfrm>
            <a:off x="63373" y="3900974"/>
            <a:ext cx="8634298" cy="2695528"/>
            <a:chOff x="-367347" y="3091493"/>
            <a:chExt cx="10077702" cy="2718635"/>
          </a:xfrm>
        </p:grpSpPr>
        <p:grpSp>
          <p:nvGrpSpPr>
            <p:cNvPr id="9" name="组合 8">
              <a:extLst>
                <a:ext uri="{FF2B5EF4-FFF2-40B4-BE49-F238E27FC236}">
                  <a16:creationId xmlns="" xmlns:a16="http://schemas.microsoft.com/office/drawing/2014/main"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 xmlns:a16="http://schemas.microsoft.com/office/drawing/2014/main" id="{D2AAC60F-F36E-4794-A8BB-D46628919294}"/>
                  </a:ext>
                </a:extLst>
              </p:cNvPr>
              <p:cNvSpPr txBox="1"/>
              <p:nvPr/>
            </p:nvSpPr>
            <p:spPr>
              <a:xfrm>
                <a:off x="4476017" y="4480719"/>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13" name="Picture 4" descr="http://s1.knowsky.com/20170221/ngnvdubua2w25.png">
                <a:extLst>
                  <a:ext uri="{FF2B5EF4-FFF2-40B4-BE49-F238E27FC236}">
                    <a16:creationId xmlns="" xmlns:a16="http://schemas.microsoft.com/office/drawing/2014/main" id="{8538DAB4-6D9C-47CA-A4B2-E8A734CEC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95674962-6380-4EA1-BE2A-50309A0A481D}"/>
                  </a:ext>
                </a:extLst>
              </p:cNvPr>
              <p:cNvPicPr>
                <a:picLocks noChangeAspect="1"/>
              </p:cNvPicPr>
              <p:nvPr/>
            </p:nvPicPr>
            <p:blipFill>
              <a:blip r:embed="rId3"/>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 xmlns:a16="http://schemas.microsoft.com/office/drawing/2014/main" id="{EE3515A2-C6EB-4107-ADF1-52CBCE82F295}"/>
                  </a:ext>
                </a:extLst>
              </p:cNvPr>
              <p:cNvPicPr>
                <a:picLocks noChangeAspect="1"/>
              </p:cNvPicPr>
              <p:nvPr/>
            </p:nvPicPr>
            <p:blipFill rotWithShape="1">
              <a:blip r:embed="rId4"/>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 xmlns:a16="http://schemas.microsoft.com/office/drawing/2014/main"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 xmlns:a16="http://schemas.microsoft.com/office/drawing/2014/main" id="{686F975B-67AF-4785-9F67-A31B42EF9143}"/>
                </a:ext>
              </a:extLst>
            </p:cNvPr>
            <p:cNvSpPr txBox="1"/>
            <p:nvPr/>
          </p:nvSpPr>
          <p:spPr>
            <a:xfrm>
              <a:off x="525208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16" name="矩形 15">
            <a:extLst>
              <a:ext uri="{FF2B5EF4-FFF2-40B4-BE49-F238E27FC236}">
                <a16:creationId xmlns="" xmlns:a16="http://schemas.microsoft.com/office/drawing/2014/main" id="{03C04292-D3D1-4945-A940-07041F0DDE53}"/>
              </a:ext>
            </a:extLst>
          </p:cNvPr>
          <p:cNvSpPr/>
          <p:nvPr/>
        </p:nvSpPr>
        <p:spPr>
          <a:xfrm>
            <a:off x="1341001" y="435731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50BDD237-C9F5-4420-8DD4-5B765CF85463}"/>
              </a:ext>
            </a:extLst>
          </p:cNvPr>
          <p:cNvSpPr txBox="1"/>
          <p:nvPr/>
        </p:nvSpPr>
        <p:spPr>
          <a:xfrm>
            <a:off x="1440585" y="4448922"/>
            <a:ext cx="1357279" cy="307777"/>
          </a:xfrm>
          <a:prstGeom prst="rect">
            <a:avLst/>
          </a:prstGeom>
          <a:noFill/>
        </p:spPr>
        <p:txBody>
          <a:bodyPr wrap="square" rtlCol="0">
            <a:spAutoFit/>
          </a:bodyPr>
          <a:lstStyle/>
          <a:p>
            <a:r>
              <a:rPr lang="en-US" altLang="zh-CN" sz="1400" dirty="0"/>
              <a:t>K-means</a:t>
            </a:r>
            <a:r>
              <a:rPr lang="zh-CN" altLang="en-US" sz="1400" dirty="0"/>
              <a:t>聚类</a:t>
            </a:r>
          </a:p>
        </p:txBody>
      </p:sp>
      <p:sp>
        <p:nvSpPr>
          <p:cNvPr id="24" name="矩形 23">
            <a:extLst>
              <a:ext uri="{FF2B5EF4-FFF2-40B4-BE49-F238E27FC236}">
                <a16:creationId xmlns="" xmlns:a16="http://schemas.microsoft.com/office/drawing/2014/main" id="{7B7A72E4-E7C7-41D8-918F-AE5D5FA6E64A}"/>
              </a:ext>
            </a:extLst>
          </p:cNvPr>
          <p:cNvSpPr/>
          <p:nvPr/>
        </p:nvSpPr>
        <p:spPr>
          <a:xfrm>
            <a:off x="7795324" y="413243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5" name="图片 24">
            <a:extLst>
              <a:ext uri="{FF2B5EF4-FFF2-40B4-BE49-F238E27FC236}">
                <a16:creationId xmlns="" xmlns:a16="http://schemas.microsoft.com/office/drawing/2014/main" id="{4A03BA96-24E2-4633-AFCA-C6FF9F95B187}"/>
              </a:ext>
            </a:extLst>
          </p:cNvPr>
          <p:cNvPicPr>
            <a:picLocks noChangeAspect="1"/>
          </p:cNvPicPr>
          <p:nvPr/>
        </p:nvPicPr>
        <p:blipFill>
          <a:blip r:embed="rId5"/>
          <a:stretch>
            <a:fillRect/>
          </a:stretch>
        </p:blipFill>
        <p:spPr>
          <a:xfrm>
            <a:off x="7869005" y="4335206"/>
            <a:ext cx="647856" cy="252698"/>
          </a:xfrm>
          <a:prstGeom prst="rect">
            <a:avLst/>
          </a:prstGeom>
        </p:spPr>
      </p:pic>
      <p:sp>
        <p:nvSpPr>
          <p:cNvPr id="26" name="文本框 25">
            <a:extLst>
              <a:ext uri="{FF2B5EF4-FFF2-40B4-BE49-F238E27FC236}">
                <a16:creationId xmlns="" xmlns:a16="http://schemas.microsoft.com/office/drawing/2014/main" id="{C6F6EC8E-A6AE-469A-9AC2-8214BD9C9EC1}"/>
              </a:ext>
            </a:extLst>
          </p:cNvPr>
          <p:cNvSpPr txBox="1"/>
          <p:nvPr/>
        </p:nvSpPr>
        <p:spPr>
          <a:xfrm>
            <a:off x="7774361" y="412804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27" name="文本框 26">
            <a:extLst>
              <a:ext uri="{FF2B5EF4-FFF2-40B4-BE49-F238E27FC236}">
                <a16:creationId xmlns="" xmlns:a16="http://schemas.microsoft.com/office/drawing/2014/main" id="{69C17BE9-6F96-4866-B883-C5AD9F771A9B}"/>
              </a:ext>
            </a:extLst>
          </p:cNvPr>
          <p:cNvSpPr txBox="1"/>
          <p:nvPr/>
        </p:nvSpPr>
        <p:spPr>
          <a:xfrm>
            <a:off x="87629" y="2475419"/>
            <a:ext cx="3962933" cy="307777"/>
          </a:xfrm>
          <a:prstGeom prst="rect">
            <a:avLst/>
          </a:prstGeom>
          <a:noFill/>
        </p:spPr>
        <p:txBody>
          <a:bodyPr wrap="square" rtlCol="0">
            <a:spAutoFit/>
          </a:bodyPr>
          <a:lstStyle/>
          <a:p>
            <a:r>
              <a:rPr lang="zh-CN" altLang="en-US" sz="1400" b="1" dirty="0"/>
              <a:t>解决方案：</a:t>
            </a:r>
            <a:r>
              <a:rPr lang="zh-CN" altLang="en-US" sz="1400" dirty="0"/>
              <a:t>基于聚类的最优回归集成学习模型</a:t>
            </a:r>
          </a:p>
        </p:txBody>
      </p:sp>
      <p:sp>
        <p:nvSpPr>
          <p:cNvPr id="28" name="箭头: 右 27">
            <a:extLst>
              <a:ext uri="{FF2B5EF4-FFF2-40B4-BE49-F238E27FC236}">
                <a16:creationId xmlns="" xmlns:a16="http://schemas.microsoft.com/office/drawing/2014/main" id="{791D9618-2E2E-4E00-AA1A-9FDB70587DC9}"/>
              </a:ext>
            </a:extLst>
          </p:cNvPr>
          <p:cNvSpPr/>
          <p:nvPr/>
        </p:nvSpPr>
        <p:spPr>
          <a:xfrm>
            <a:off x="975644" y="49538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 xmlns:a16="http://schemas.microsoft.com/office/drawing/2014/main" id="{E3DADE83-A388-4264-9825-9B34A703FE7A}"/>
              </a:ext>
            </a:extLst>
          </p:cNvPr>
          <p:cNvPicPr>
            <a:picLocks noChangeAspect="1"/>
          </p:cNvPicPr>
          <p:nvPr/>
        </p:nvPicPr>
        <p:blipFill>
          <a:blip r:embed="rId6"/>
          <a:stretch>
            <a:fillRect/>
          </a:stretch>
        </p:blipFill>
        <p:spPr>
          <a:xfrm>
            <a:off x="1446241" y="4885547"/>
            <a:ext cx="1149291" cy="928474"/>
          </a:xfrm>
          <a:prstGeom prst="rect">
            <a:avLst/>
          </a:prstGeom>
        </p:spPr>
      </p:pic>
      <p:sp>
        <p:nvSpPr>
          <p:cNvPr id="31" name="矩形 30">
            <a:extLst>
              <a:ext uri="{FF2B5EF4-FFF2-40B4-BE49-F238E27FC236}">
                <a16:creationId xmlns="" xmlns:a16="http://schemas.microsoft.com/office/drawing/2014/main" id="{1E615737-D92D-4589-877D-46B71CA99D6B}"/>
              </a:ext>
            </a:extLst>
          </p:cNvPr>
          <p:cNvSpPr/>
          <p:nvPr/>
        </p:nvSpPr>
        <p:spPr>
          <a:xfrm>
            <a:off x="7801313" y="472174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32">
            <a:extLst>
              <a:ext uri="{FF2B5EF4-FFF2-40B4-BE49-F238E27FC236}">
                <a16:creationId xmlns="" xmlns:a16="http://schemas.microsoft.com/office/drawing/2014/main" id="{31672867-EBB2-40C3-A682-3631D4E630DE}"/>
              </a:ext>
            </a:extLst>
          </p:cNvPr>
          <p:cNvSpPr/>
          <p:nvPr/>
        </p:nvSpPr>
        <p:spPr>
          <a:xfrm>
            <a:off x="7821645" y="588404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200DD931-70E8-449C-B7AD-F8351669AF33}"/>
              </a:ext>
            </a:extLst>
          </p:cNvPr>
          <p:cNvPicPr>
            <a:picLocks noChangeAspect="1"/>
          </p:cNvPicPr>
          <p:nvPr/>
        </p:nvPicPr>
        <p:blipFill>
          <a:blip r:embed="rId5"/>
          <a:stretch>
            <a:fillRect/>
          </a:stretch>
        </p:blipFill>
        <p:spPr>
          <a:xfrm>
            <a:off x="7874995" y="4910399"/>
            <a:ext cx="647856" cy="252698"/>
          </a:xfrm>
          <a:prstGeom prst="rect">
            <a:avLst/>
          </a:prstGeom>
        </p:spPr>
      </p:pic>
      <p:sp>
        <p:nvSpPr>
          <p:cNvPr id="35" name="文本框 34">
            <a:extLst>
              <a:ext uri="{FF2B5EF4-FFF2-40B4-BE49-F238E27FC236}">
                <a16:creationId xmlns="" xmlns:a16="http://schemas.microsoft.com/office/drawing/2014/main" id="{CFB120DC-0FB6-4CB1-A0B2-09ABA227D8D7}"/>
              </a:ext>
            </a:extLst>
          </p:cNvPr>
          <p:cNvSpPr txBox="1"/>
          <p:nvPr/>
        </p:nvSpPr>
        <p:spPr>
          <a:xfrm>
            <a:off x="7780351" y="470323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38" name="图片 37">
            <a:extLst>
              <a:ext uri="{FF2B5EF4-FFF2-40B4-BE49-F238E27FC236}">
                <a16:creationId xmlns="" xmlns:a16="http://schemas.microsoft.com/office/drawing/2014/main" id="{FD080D6A-B063-4F24-9333-D12F2A245E2C}"/>
              </a:ext>
            </a:extLst>
          </p:cNvPr>
          <p:cNvPicPr>
            <a:picLocks noChangeAspect="1"/>
          </p:cNvPicPr>
          <p:nvPr/>
        </p:nvPicPr>
        <p:blipFill>
          <a:blip r:embed="rId5"/>
          <a:stretch>
            <a:fillRect/>
          </a:stretch>
        </p:blipFill>
        <p:spPr>
          <a:xfrm>
            <a:off x="7902527" y="6092851"/>
            <a:ext cx="647856" cy="252698"/>
          </a:xfrm>
          <a:prstGeom prst="rect">
            <a:avLst/>
          </a:prstGeom>
        </p:spPr>
      </p:pic>
      <p:sp>
        <p:nvSpPr>
          <p:cNvPr id="39" name="文本框 38">
            <a:extLst>
              <a:ext uri="{FF2B5EF4-FFF2-40B4-BE49-F238E27FC236}">
                <a16:creationId xmlns="" xmlns:a16="http://schemas.microsoft.com/office/drawing/2014/main" id="{11C55BD2-E9B7-4005-82BF-B4B8D616ED6E}"/>
              </a:ext>
            </a:extLst>
          </p:cNvPr>
          <p:cNvSpPr txBox="1"/>
          <p:nvPr/>
        </p:nvSpPr>
        <p:spPr>
          <a:xfrm>
            <a:off x="7807883" y="5885687"/>
            <a:ext cx="889788" cy="276998"/>
          </a:xfrm>
          <a:prstGeom prst="rect">
            <a:avLst/>
          </a:prstGeom>
          <a:noFill/>
        </p:spPr>
        <p:txBody>
          <a:bodyPr wrap="square" rtlCol="0">
            <a:spAutoFit/>
          </a:bodyPr>
          <a:lstStyle/>
          <a:p>
            <a:r>
              <a:rPr lang="en-US" altLang="zh-CN" sz="1200" dirty="0" err="1"/>
              <a:t>BestM_n</a:t>
            </a:r>
            <a:endParaRPr lang="zh-CN" altLang="en-US" sz="1200" dirty="0"/>
          </a:p>
        </p:txBody>
      </p:sp>
      <p:grpSp>
        <p:nvGrpSpPr>
          <p:cNvPr id="44" name="组合 43">
            <a:extLst>
              <a:ext uri="{FF2B5EF4-FFF2-40B4-BE49-F238E27FC236}">
                <a16:creationId xmlns="" xmlns:a16="http://schemas.microsoft.com/office/drawing/2014/main" id="{C1BA1B12-AF67-4FB5-80EE-1B3C9B251798}"/>
              </a:ext>
            </a:extLst>
          </p:cNvPr>
          <p:cNvGrpSpPr/>
          <p:nvPr/>
        </p:nvGrpSpPr>
        <p:grpSpPr>
          <a:xfrm>
            <a:off x="139971" y="4648205"/>
            <a:ext cx="1533060" cy="955411"/>
            <a:chOff x="381410" y="2284858"/>
            <a:chExt cx="1789343" cy="1032097"/>
          </a:xfrm>
        </p:grpSpPr>
        <p:grpSp>
          <p:nvGrpSpPr>
            <p:cNvPr id="45" name="组合 44">
              <a:extLst>
                <a:ext uri="{FF2B5EF4-FFF2-40B4-BE49-F238E27FC236}">
                  <a16:creationId xmlns=""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8" name="流程图: 磁盘 47">
                <a:extLst>
                  <a:ext uri="{FF2B5EF4-FFF2-40B4-BE49-F238E27FC236}">
                    <a16:creationId xmlns=""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9" name="流程图: 磁盘 48">
                <a:extLst>
                  <a:ext uri="{FF2B5EF4-FFF2-40B4-BE49-F238E27FC236}">
                    <a16:creationId xmlns=""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46" name="文本框 45">
              <a:extLst>
                <a:ext uri="{FF2B5EF4-FFF2-40B4-BE49-F238E27FC236}">
                  <a16:creationId xmlns="" xmlns:a16="http://schemas.microsoft.com/office/drawing/2014/main" id="{4C1887ED-39E8-4E1A-8829-1AC2A17E259B}"/>
                </a:ext>
              </a:extLst>
            </p:cNvPr>
            <p:cNvSpPr txBox="1"/>
            <p:nvPr/>
          </p:nvSpPr>
          <p:spPr>
            <a:xfrm>
              <a:off x="381410" y="2284858"/>
              <a:ext cx="1789343" cy="265984"/>
            </a:xfrm>
            <a:prstGeom prst="rect">
              <a:avLst/>
            </a:prstGeom>
            <a:noFill/>
          </p:spPr>
          <p:txBody>
            <a:bodyPr wrap="square" rtlCol="0">
              <a:spAutoFit/>
            </a:bodyPr>
            <a:lstStyle/>
            <a:p>
              <a:r>
                <a:rPr lang="zh-CN" altLang="en-US" sz="1000" dirty="0"/>
                <a:t>混合数据</a:t>
              </a:r>
            </a:p>
          </p:txBody>
        </p:sp>
      </p:grpSp>
      <p:sp>
        <p:nvSpPr>
          <p:cNvPr id="61" name="文本框 60">
            <a:extLst>
              <a:ext uri="{FF2B5EF4-FFF2-40B4-BE49-F238E27FC236}">
                <a16:creationId xmlns="" xmlns:a16="http://schemas.microsoft.com/office/drawing/2014/main" id="{35830E7F-6CF2-46F5-9A1D-C9EA0EF533AF}"/>
              </a:ext>
            </a:extLst>
          </p:cNvPr>
          <p:cNvSpPr txBox="1"/>
          <p:nvPr/>
        </p:nvSpPr>
        <p:spPr>
          <a:xfrm>
            <a:off x="423685" y="1155151"/>
            <a:ext cx="8449383" cy="954107"/>
          </a:xfrm>
          <a:prstGeom prst="rect">
            <a:avLst/>
          </a:prstGeom>
          <a:noFill/>
        </p:spPr>
        <p:txBody>
          <a:bodyPr wrap="square" rtlCol="0">
            <a:spAutoFit/>
          </a:bodyPr>
          <a:lstStyle/>
          <a:p>
            <a:r>
              <a:rPr lang="zh-CN" altLang="en-US" sz="1400" b="1" dirty="0"/>
              <a:t>问题描述</a:t>
            </a:r>
            <a:r>
              <a:rPr lang="zh-CN" altLang="en-US" sz="1400" dirty="0"/>
              <a:t>：</a:t>
            </a:r>
            <a:endParaRPr lang="en-US" altLang="zh-CN" sz="1400" dirty="0"/>
          </a:p>
          <a:p>
            <a:r>
              <a:rPr lang="zh-CN" altLang="en-US" sz="1400" dirty="0" smtClean="0"/>
              <a:t>材料数</a:t>
            </a:r>
            <a:r>
              <a:rPr lang="zh-CN" altLang="en-US" sz="1400" dirty="0"/>
              <a:t>据通常呈现</a:t>
            </a:r>
            <a:r>
              <a:rPr lang="zh-CN" altLang="en-US" sz="1400" b="1" dirty="0">
                <a:solidFill>
                  <a:srgbClr val="FF0000"/>
                </a:solidFill>
              </a:rPr>
              <a:t>小样本、</a:t>
            </a:r>
            <a:r>
              <a:rPr lang="zh-CN" altLang="en-US" sz="1400" b="1" dirty="0" smtClean="0">
                <a:solidFill>
                  <a:srgbClr val="FF0000"/>
                </a:solidFill>
              </a:rPr>
              <a:t>高维度</a:t>
            </a:r>
            <a:r>
              <a:rPr lang="zh-CN" altLang="en-US" sz="1400" b="1" dirty="0">
                <a:solidFill>
                  <a:srgbClr val="FF0000"/>
                </a:solidFill>
              </a:rPr>
              <a:t>和分布不均匀的特点</a:t>
            </a:r>
            <a:r>
              <a:rPr lang="zh-CN" altLang="en-US" sz="1400" dirty="0"/>
              <a:t>，综合样本物理背景的复杂性</a:t>
            </a:r>
            <a:r>
              <a:rPr lang="en-US" altLang="zh-CN" sz="1400" dirty="0"/>
              <a:t>(</a:t>
            </a:r>
            <a:r>
              <a:rPr lang="zh-CN" altLang="en-US" sz="1400" dirty="0"/>
              <a:t>如弹性极限，弹性限度前后的力，所造成的应变存在很大差异</a:t>
            </a:r>
            <a:r>
              <a:rPr lang="en-US" altLang="zh-CN" sz="1400" dirty="0"/>
              <a:t>) </a:t>
            </a:r>
            <a:r>
              <a:rPr lang="zh-CN" altLang="en-US" sz="1400" dirty="0"/>
              <a:t>，所以难以找到一种单一的模型对高维且具有一定物理复杂性背景的小样本进行建模。</a:t>
            </a:r>
          </a:p>
        </p:txBody>
      </p:sp>
      <p:sp>
        <p:nvSpPr>
          <p:cNvPr id="62" name="文本框 61">
            <a:extLst>
              <a:ext uri="{FF2B5EF4-FFF2-40B4-BE49-F238E27FC236}">
                <a16:creationId xmlns="" xmlns:a16="http://schemas.microsoft.com/office/drawing/2014/main" id="{B2332F02-0052-4990-A2CE-C2E9DDE83EC8}"/>
              </a:ext>
            </a:extLst>
          </p:cNvPr>
          <p:cNvSpPr txBox="1"/>
          <p:nvPr/>
        </p:nvSpPr>
        <p:spPr>
          <a:xfrm>
            <a:off x="3576957" y="5368956"/>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 xmlns:a16="http://schemas.microsoft.com/office/drawing/2014/main" id="{D54C833F-913C-4087-BD1A-A380C1A5D544}"/>
              </a:ext>
            </a:extLst>
          </p:cNvPr>
          <p:cNvSpPr txBox="1"/>
          <p:nvPr/>
        </p:nvSpPr>
        <p:spPr>
          <a:xfrm>
            <a:off x="8039733" y="5360963"/>
            <a:ext cx="461665" cy="525980"/>
          </a:xfrm>
          <a:prstGeom prst="rect">
            <a:avLst/>
          </a:prstGeom>
          <a:noFill/>
        </p:spPr>
        <p:txBody>
          <a:bodyPr vert="eaVert" wrap="square" rtlCol="0">
            <a:spAutoFit/>
          </a:bodyPr>
          <a:lstStyle/>
          <a:p>
            <a:r>
              <a:rPr lang="en-US" altLang="zh-CN" dirty="0"/>
              <a:t>….</a:t>
            </a:r>
            <a:endParaRPr lang="zh-CN" altLang="en-US" dirty="0"/>
          </a:p>
        </p:txBody>
      </p:sp>
      <p:sp>
        <p:nvSpPr>
          <p:cNvPr id="51" name="矩形: 圆角 50">
            <a:extLst>
              <a:ext uri="{FF2B5EF4-FFF2-40B4-BE49-F238E27FC236}">
                <a16:creationId xmlns=""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 xmlns:a16="http://schemas.microsoft.com/office/drawing/2014/main" id="{4B7B858E-E5F5-4198-9C57-D5E19F05CC3D}"/>
              </a:ext>
            </a:extLst>
          </p:cNvPr>
          <p:cNvSpPr/>
          <p:nvPr/>
        </p:nvSpPr>
        <p:spPr>
          <a:xfrm>
            <a:off x="1242455" y="3935549"/>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 xmlns:a16="http://schemas.microsoft.com/office/drawing/2014/main" id="{37F0C5BD-AE35-4C52-A496-28FB77DA37FC}"/>
              </a:ext>
            </a:extLst>
          </p:cNvPr>
          <p:cNvSpPr/>
          <p:nvPr/>
        </p:nvSpPr>
        <p:spPr>
          <a:xfrm>
            <a:off x="3294915" y="4054990"/>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 xmlns:a16="http://schemas.microsoft.com/office/drawing/2014/main" id="{D950A544-B64B-404F-ABB0-3C0B3AD5DAE6}"/>
              </a:ext>
            </a:extLst>
          </p:cNvPr>
          <p:cNvSpPr/>
          <p:nvPr/>
        </p:nvSpPr>
        <p:spPr>
          <a:xfrm>
            <a:off x="2822436" y="445802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 xmlns:a16="http://schemas.microsoft.com/office/drawing/2014/main" id="{E9374125-89E6-442A-9457-B345781FE435}"/>
              </a:ext>
            </a:extLst>
          </p:cNvPr>
          <p:cNvSpPr/>
          <p:nvPr/>
        </p:nvSpPr>
        <p:spPr>
          <a:xfrm>
            <a:off x="2822436" y="483193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 xmlns:a16="http://schemas.microsoft.com/office/drawing/2014/main" id="{BBD44E47-E7A2-438D-940A-814556822709}"/>
              </a:ext>
            </a:extLst>
          </p:cNvPr>
          <p:cNvSpPr/>
          <p:nvPr/>
        </p:nvSpPr>
        <p:spPr>
          <a:xfrm>
            <a:off x="2813620" y="548124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 xmlns:a16="http://schemas.microsoft.com/office/drawing/2014/main" id="{55D5BD5B-4149-4EC5-9356-B5E399CF677C}"/>
              </a:ext>
            </a:extLst>
          </p:cNvPr>
          <p:cNvPicPr>
            <a:picLocks noChangeAspect="1"/>
          </p:cNvPicPr>
          <p:nvPr/>
        </p:nvPicPr>
        <p:blipFill>
          <a:blip r:embed="rId7"/>
          <a:stretch>
            <a:fillRect/>
          </a:stretch>
        </p:blipFill>
        <p:spPr>
          <a:xfrm>
            <a:off x="3389771" y="4100139"/>
            <a:ext cx="775281" cy="499380"/>
          </a:xfrm>
          <a:prstGeom prst="rect">
            <a:avLst/>
          </a:prstGeom>
          <a:ln>
            <a:solidFill>
              <a:srgbClr val="33A8C7"/>
            </a:solidFill>
          </a:ln>
        </p:spPr>
      </p:pic>
      <p:pic>
        <p:nvPicPr>
          <p:cNvPr id="70" name="图片 69">
            <a:extLst>
              <a:ext uri="{FF2B5EF4-FFF2-40B4-BE49-F238E27FC236}">
                <a16:creationId xmlns="" xmlns:a16="http://schemas.microsoft.com/office/drawing/2014/main" id="{2CD59F35-CA69-4534-A88C-7DA2DC7FAE10}"/>
              </a:ext>
            </a:extLst>
          </p:cNvPr>
          <p:cNvPicPr>
            <a:picLocks noChangeAspect="1"/>
          </p:cNvPicPr>
          <p:nvPr/>
        </p:nvPicPr>
        <p:blipFill>
          <a:blip r:embed="rId8"/>
          <a:stretch>
            <a:fillRect/>
          </a:stretch>
        </p:blipFill>
        <p:spPr>
          <a:xfrm>
            <a:off x="3389771" y="4648205"/>
            <a:ext cx="775281" cy="499380"/>
          </a:xfrm>
          <a:prstGeom prst="rect">
            <a:avLst/>
          </a:prstGeom>
          <a:ln>
            <a:solidFill>
              <a:srgbClr val="33A8C7"/>
            </a:solidFill>
          </a:ln>
        </p:spPr>
      </p:pic>
      <p:pic>
        <p:nvPicPr>
          <p:cNvPr id="72" name="图片 71">
            <a:extLst>
              <a:ext uri="{FF2B5EF4-FFF2-40B4-BE49-F238E27FC236}">
                <a16:creationId xmlns="" xmlns:a16="http://schemas.microsoft.com/office/drawing/2014/main" id="{527CBBA6-EF81-4BF5-A048-C1F2B4444112}"/>
              </a:ext>
            </a:extLst>
          </p:cNvPr>
          <p:cNvPicPr>
            <a:picLocks noChangeAspect="1"/>
          </p:cNvPicPr>
          <p:nvPr/>
        </p:nvPicPr>
        <p:blipFill>
          <a:blip r:embed="rId9"/>
          <a:stretch>
            <a:fillRect/>
          </a:stretch>
        </p:blipFill>
        <p:spPr>
          <a:xfrm>
            <a:off x="3389771" y="5853786"/>
            <a:ext cx="772004" cy="517935"/>
          </a:xfrm>
          <a:prstGeom prst="rect">
            <a:avLst/>
          </a:prstGeom>
          <a:ln>
            <a:solidFill>
              <a:schemeClr val="accent1"/>
            </a:solidFill>
          </a:ln>
        </p:spPr>
      </p:pic>
      <p:sp>
        <p:nvSpPr>
          <p:cNvPr id="73" name="文本框 72">
            <a:extLst>
              <a:ext uri="{FF2B5EF4-FFF2-40B4-BE49-F238E27FC236}">
                <a16:creationId xmlns="" xmlns:a16="http://schemas.microsoft.com/office/drawing/2014/main" id="{3421C0E2-A269-44BD-B984-928E331332CB}"/>
              </a:ext>
            </a:extLst>
          </p:cNvPr>
          <p:cNvSpPr txBox="1"/>
          <p:nvPr/>
        </p:nvSpPr>
        <p:spPr>
          <a:xfrm>
            <a:off x="3445064" y="4174679"/>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74" name="文本框 73">
            <a:extLst>
              <a:ext uri="{FF2B5EF4-FFF2-40B4-BE49-F238E27FC236}">
                <a16:creationId xmlns="" xmlns:a16="http://schemas.microsoft.com/office/drawing/2014/main" id="{0313CC91-4479-4108-94EE-FCCA8FA656CA}"/>
              </a:ext>
            </a:extLst>
          </p:cNvPr>
          <p:cNvSpPr txBox="1"/>
          <p:nvPr/>
        </p:nvSpPr>
        <p:spPr>
          <a:xfrm>
            <a:off x="3440698" y="4729479"/>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76" name="文本框 75">
            <a:extLst>
              <a:ext uri="{FF2B5EF4-FFF2-40B4-BE49-F238E27FC236}">
                <a16:creationId xmlns="" xmlns:a16="http://schemas.microsoft.com/office/drawing/2014/main" id="{6EED5F7D-29B7-4D52-B348-4E63ED2AF427}"/>
              </a:ext>
            </a:extLst>
          </p:cNvPr>
          <p:cNvSpPr txBox="1"/>
          <p:nvPr/>
        </p:nvSpPr>
        <p:spPr>
          <a:xfrm>
            <a:off x="3400119" y="5983437"/>
            <a:ext cx="889788" cy="276998"/>
          </a:xfrm>
          <a:prstGeom prst="rect">
            <a:avLst/>
          </a:prstGeom>
          <a:noFill/>
        </p:spPr>
        <p:txBody>
          <a:bodyPr wrap="square" rtlCol="0">
            <a:spAutoFit/>
          </a:bodyPr>
          <a:lstStyle/>
          <a:p>
            <a:r>
              <a:rPr lang="en-US" altLang="zh-CN" sz="1200" dirty="0" err="1"/>
              <a:t>cluster_n</a:t>
            </a:r>
            <a:endParaRPr lang="zh-CN" altLang="en-US" sz="1200" dirty="0"/>
          </a:p>
        </p:txBody>
      </p:sp>
      <p:sp>
        <p:nvSpPr>
          <p:cNvPr id="55" name="矩形 54">
            <a:extLst>
              <a:ext uri="{FF2B5EF4-FFF2-40B4-BE49-F238E27FC236}">
                <a16:creationId xmlns="" xmlns:a16="http://schemas.microsoft.com/office/drawing/2014/main" id="{5A659B95-360D-4CE5-98B2-59731D12034C}"/>
              </a:ext>
            </a:extLst>
          </p:cNvPr>
          <p:cNvSpPr/>
          <p:nvPr/>
        </p:nvSpPr>
        <p:spPr>
          <a:xfrm>
            <a:off x="1334514" y="2948057"/>
            <a:ext cx="3185529"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 xmlns:a16="http://schemas.microsoft.com/office/drawing/2014/main" id="{8FF50CDC-6140-47DF-BEFE-03C5C5E38AFA}"/>
              </a:ext>
            </a:extLst>
          </p:cNvPr>
          <p:cNvSpPr txBox="1"/>
          <p:nvPr/>
        </p:nvSpPr>
        <p:spPr>
          <a:xfrm>
            <a:off x="1440585" y="2990362"/>
            <a:ext cx="2989485" cy="646331"/>
          </a:xfrm>
          <a:prstGeom prst="rect">
            <a:avLst/>
          </a:prstGeom>
          <a:noFill/>
        </p:spPr>
        <p:txBody>
          <a:bodyPr wrap="square" rtlCol="0">
            <a:spAutoFit/>
          </a:bodyPr>
          <a:lstStyle/>
          <a:p>
            <a:r>
              <a:rPr lang="zh-CN" altLang="en-US" sz="1200" dirty="0"/>
              <a:t>把样本投射到特征空间并利用聚类的方法把样本划分为不同的簇，</a:t>
            </a:r>
            <a:r>
              <a:rPr lang="zh-CN" altLang="en-US" sz="1200" b="1" dirty="0"/>
              <a:t>簇内样本的特性相似、簇间样本的特性不同。</a:t>
            </a:r>
          </a:p>
        </p:txBody>
      </p:sp>
      <p:sp>
        <p:nvSpPr>
          <p:cNvPr id="78" name="箭头: 右 77">
            <a:extLst>
              <a:ext uri="{FF2B5EF4-FFF2-40B4-BE49-F238E27FC236}">
                <a16:creationId xmlns="" xmlns:a16="http://schemas.microsoft.com/office/drawing/2014/main" id="{5CEEF1DE-A3CC-4931-BA12-1579B8C87C77}"/>
              </a:ext>
            </a:extLst>
          </p:cNvPr>
          <p:cNvSpPr/>
          <p:nvPr/>
        </p:nvSpPr>
        <p:spPr>
          <a:xfrm>
            <a:off x="4439045" y="424275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 xmlns:a16="http://schemas.microsoft.com/office/drawing/2014/main" id="{C832ADAD-1B7B-4A6F-B454-6FE2E2F64BEE}"/>
              </a:ext>
            </a:extLst>
          </p:cNvPr>
          <p:cNvSpPr/>
          <p:nvPr/>
        </p:nvSpPr>
        <p:spPr>
          <a:xfrm>
            <a:off x="4797453" y="2948799"/>
            <a:ext cx="2841641"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 xmlns:a16="http://schemas.microsoft.com/office/drawing/2014/main" id="{5E13D233-DDF5-4877-ABEE-6619A1A37D83}"/>
              </a:ext>
            </a:extLst>
          </p:cNvPr>
          <p:cNvSpPr txBox="1"/>
          <p:nvPr/>
        </p:nvSpPr>
        <p:spPr>
          <a:xfrm>
            <a:off x="4748155" y="3032302"/>
            <a:ext cx="2989485" cy="461665"/>
          </a:xfrm>
          <a:prstGeom prst="rect">
            <a:avLst/>
          </a:prstGeom>
          <a:noFill/>
        </p:spPr>
        <p:txBody>
          <a:bodyPr wrap="square" rtlCol="0">
            <a:spAutoFit/>
          </a:bodyPr>
          <a:lstStyle/>
          <a:p>
            <a:r>
              <a:rPr lang="zh-CN" altLang="en-US" sz="1200" dirty="0"/>
              <a:t>针对不同的簇，</a:t>
            </a:r>
            <a:r>
              <a:rPr lang="zh-CN" altLang="en-US" sz="1200" b="1" dirty="0"/>
              <a:t>依据预测精度</a:t>
            </a:r>
            <a:r>
              <a:rPr lang="zh-CN" altLang="en-US" sz="1200" dirty="0"/>
              <a:t>选择最优的回归模型。</a:t>
            </a:r>
            <a:endParaRPr lang="zh-CN" altLang="en-US" sz="1200" b="1" dirty="0"/>
          </a:p>
        </p:txBody>
      </p:sp>
      <p:sp>
        <p:nvSpPr>
          <p:cNvPr id="85" name="箭头: 右 84">
            <a:extLst>
              <a:ext uri="{FF2B5EF4-FFF2-40B4-BE49-F238E27FC236}">
                <a16:creationId xmlns="" xmlns:a16="http://schemas.microsoft.com/office/drawing/2014/main" id="{2B39B7B9-0497-49CE-AA5A-FDE8A474A1A5}"/>
              </a:ext>
            </a:extLst>
          </p:cNvPr>
          <p:cNvSpPr/>
          <p:nvPr/>
        </p:nvSpPr>
        <p:spPr>
          <a:xfrm>
            <a:off x="4439045" y="479489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 xmlns:a16="http://schemas.microsoft.com/office/drawing/2014/main" id="{07F06710-78A9-47A4-8FEC-C420ABC3A472}"/>
              </a:ext>
            </a:extLst>
          </p:cNvPr>
          <p:cNvSpPr/>
          <p:nvPr/>
        </p:nvSpPr>
        <p:spPr>
          <a:xfrm>
            <a:off x="4449493" y="595014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 xmlns:a16="http://schemas.microsoft.com/office/drawing/2014/main" id="{767C7E48-7E38-4006-81E0-43E24FE4867D}"/>
              </a:ext>
            </a:extLst>
          </p:cNvPr>
          <p:cNvSpPr/>
          <p:nvPr/>
        </p:nvSpPr>
        <p:spPr>
          <a:xfrm>
            <a:off x="7502719" y="424433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 xmlns:a16="http://schemas.microsoft.com/office/drawing/2014/main" id="{ECA77F04-22B0-4407-BB4C-DAFD5077AD12}"/>
              </a:ext>
            </a:extLst>
          </p:cNvPr>
          <p:cNvSpPr/>
          <p:nvPr/>
        </p:nvSpPr>
        <p:spPr>
          <a:xfrm>
            <a:off x="7502719" y="479647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 xmlns:a16="http://schemas.microsoft.com/office/drawing/2014/main" id="{272A36F5-59AB-410E-AFEC-369522EA1CD0}"/>
              </a:ext>
            </a:extLst>
          </p:cNvPr>
          <p:cNvSpPr/>
          <p:nvPr/>
        </p:nvSpPr>
        <p:spPr>
          <a:xfrm>
            <a:off x="7513167" y="595172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0" name="矩形 89">
            <a:extLst>
              <a:ext uri="{FF2B5EF4-FFF2-40B4-BE49-F238E27FC236}">
                <a16:creationId xmlns="" xmlns:a16="http://schemas.microsoft.com/office/drawing/2014/main" id="{24472316-9911-42DC-9C7B-F2DE9DB53D5F}"/>
              </a:ext>
            </a:extLst>
          </p:cNvPr>
          <p:cNvSpPr/>
          <p:nvPr/>
        </p:nvSpPr>
        <p:spPr>
          <a:xfrm>
            <a:off x="7888645" y="2948057"/>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 xmlns:a16="http://schemas.microsoft.com/office/drawing/2014/main" id="{42238F6F-AA21-4DC2-8913-A5AA4984476F}"/>
              </a:ext>
            </a:extLst>
          </p:cNvPr>
          <p:cNvSpPr txBox="1"/>
          <p:nvPr/>
        </p:nvSpPr>
        <p:spPr>
          <a:xfrm>
            <a:off x="7838124" y="2990647"/>
            <a:ext cx="822216" cy="646331"/>
          </a:xfrm>
          <a:prstGeom prst="rect">
            <a:avLst/>
          </a:prstGeom>
          <a:noFill/>
        </p:spPr>
        <p:txBody>
          <a:bodyPr wrap="square" rtlCol="0">
            <a:spAutoFit/>
          </a:bodyPr>
          <a:lstStyle/>
          <a:p>
            <a:pPr algn="ctr"/>
            <a:r>
              <a:rPr lang="zh-CN" altLang="en-US" sz="1200" b="1" dirty="0"/>
              <a:t>集成</a:t>
            </a:r>
            <a:r>
              <a:rPr lang="zh-CN" altLang="en-US" sz="1200" dirty="0"/>
              <a:t>不同簇的回归模型</a:t>
            </a:r>
            <a:endParaRPr lang="zh-CN" altLang="en-US" sz="1200" b="1" dirty="0"/>
          </a:p>
        </p:txBody>
      </p:sp>
      <p:sp>
        <p:nvSpPr>
          <p:cNvPr id="92" name="矩形 91">
            <a:extLst>
              <a:ext uri="{FF2B5EF4-FFF2-40B4-BE49-F238E27FC236}">
                <a16:creationId xmlns="" xmlns:a16="http://schemas.microsoft.com/office/drawing/2014/main" id="{9FD85A4A-4CE6-4317-B75E-A64F1C8AD4D6}"/>
              </a:ext>
            </a:extLst>
          </p:cNvPr>
          <p:cNvSpPr/>
          <p:nvPr/>
        </p:nvSpPr>
        <p:spPr>
          <a:xfrm>
            <a:off x="135805" y="2924944"/>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 xmlns:a16="http://schemas.microsoft.com/office/drawing/2014/main" id="{114EEF5E-69ED-4DA0-BF42-89416B5A0729}"/>
              </a:ext>
            </a:extLst>
          </p:cNvPr>
          <p:cNvSpPr txBox="1"/>
          <p:nvPr/>
        </p:nvSpPr>
        <p:spPr>
          <a:xfrm>
            <a:off x="184430" y="3082981"/>
            <a:ext cx="673890" cy="461665"/>
          </a:xfrm>
          <a:prstGeom prst="rect">
            <a:avLst/>
          </a:prstGeom>
          <a:noFill/>
        </p:spPr>
        <p:txBody>
          <a:bodyPr wrap="square" rtlCol="0">
            <a:spAutoFit/>
          </a:bodyPr>
          <a:lstStyle/>
          <a:p>
            <a:r>
              <a:rPr lang="zh-CN" altLang="en-US" sz="1200" b="1" dirty="0"/>
              <a:t>输入混合样本</a:t>
            </a:r>
          </a:p>
        </p:txBody>
      </p:sp>
      <p:sp>
        <p:nvSpPr>
          <p:cNvPr id="94" name="箭头: 右 93">
            <a:extLst>
              <a:ext uri="{FF2B5EF4-FFF2-40B4-BE49-F238E27FC236}">
                <a16:creationId xmlns="" xmlns:a16="http://schemas.microsoft.com/office/drawing/2014/main" id="{DCD62D23-763F-44C7-AE99-4E5E026A858C}"/>
              </a:ext>
            </a:extLst>
          </p:cNvPr>
          <p:cNvSpPr/>
          <p:nvPr/>
        </p:nvSpPr>
        <p:spPr>
          <a:xfrm>
            <a:off x="954361"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 xmlns:a16="http://schemas.microsoft.com/office/drawing/2014/main" id="{EBDAE4D1-4639-43E9-9AE1-37F08D74AA3E}"/>
              </a:ext>
            </a:extLst>
          </p:cNvPr>
          <p:cNvSpPr/>
          <p:nvPr/>
        </p:nvSpPr>
        <p:spPr>
          <a:xfrm>
            <a:off x="4514960"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 xmlns:a16="http://schemas.microsoft.com/office/drawing/2014/main" id="{9024A047-BF2F-446C-B391-76BD50F6AC7F}"/>
              </a:ext>
            </a:extLst>
          </p:cNvPr>
          <p:cNvSpPr/>
          <p:nvPr/>
        </p:nvSpPr>
        <p:spPr>
          <a:xfrm>
            <a:off x="7642584" y="311764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 xmlns:a16="http://schemas.microsoft.com/office/drawing/2014/main" id="{DC727400-2BB2-4283-9900-FD48947F840B}"/>
              </a:ext>
            </a:extLst>
          </p:cNvPr>
          <p:cNvGrpSpPr/>
          <p:nvPr/>
        </p:nvGrpSpPr>
        <p:grpSpPr>
          <a:xfrm>
            <a:off x="18260" y="1099759"/>
            <a:ext cx="9107479" cy="3929035"/>
            <a:chOff x="80269" y="739420"/>
            <a:chExt cx="9107479" cy="3929035"/>
          </a:xfrm>
        </p:grpSpPr>
        <p:grpSp>
          <p:nvGrpSpPr>
            <p:cNvPr id="8" name="组合 7">
              <a:extLst>
                <a:ext uri="{FF2B5EF4-FFF2-40B4-BE49-F238E27FC236}">
                  <a16:creationId xmlns="" xmlns:a16="http://schemas.microsoft.com/office/drawing/2014/main" id="{652B7140-9208-44A5-956E-CB4A9541F827}"/>
                </a:ext>
              </a:extLst>
            </p:cNvPr>
            <p:cNvGrpSpPr/>
            <p:nvPr/>
          </p:nvGrpSpPr>
          <p:grpSpPr>
            <a:xfrm>
              <a:off x="80269" y="739420"/>
              <a:ext cx="9107479" cy="3929035"/>
              <a:chOff x="-12190" y="2425725"/>
              <a:chExt cx="9264710" cy="3929035"/>
            </a:xfrm>
          </p:grpSpPr>
          <p:sp>
            <p:nvSpPr>
              <p:cNvPr id="6" name="矩形 5">
                <a:extLst>
                  <a:ext uri="{FF2B5EF4-FFF2-40B4-BE49-F238E27FC236}">
                    <a16:creationId xmlns=""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11" name="对象 10">
              <a:extLst>
                <a:ext uri="{FF2B5EF4-FFF2-40B4-BE49-F238E27FC236}">
                  <a16:creationId xmlns="" xmlns:a16="http://schemas.microsoft.com/office/drawing/2014/main" id="{16A176F8-9941-4E47-8CB4-23EB487AF1B3}"/>
                </a:ext>
              </a:extLst>
            </p:cNvPr>
            <p:cNvGraphicFramePr>
              <a:graphicFrameLocks noChangeAspect="1"/>
            </p:cNvGraphicFramePr>
            <p:nvPr>
              <p:extLst/>
            </p:nvPr>
          </p:nvGraphicFramePr>
          <p:xfrm>
            <a:off x="224471" y="1351265"/>
            <a:ext cx="8588375" cy="2986087"/>
          </p:xfrm>
          <a:graphic>
            <a:graphicData uri="http://schemas.openxmlformats.org/presentationml/2006/ole">
              <mc:AlternateContent xmlns:mc="http://schemas.openxmlformats.org/markup-compatibility/2006">
                <mc:Choice xmlns:v="urn:schemas-microsoft-com:vml" Requires="v">
                  <p:oleObj spid="_x0000_s8290" name="Worksheet" r:id="rId14" imgW="8587705" imgH="2986836" progId="Excel.Sheet.12">
                    <p:embed/>
                  </p:oleObj>
                </mc:Choice>
                <mc:Fallback>
                  <p:oleObj name="Worksheet" r:id="rId14" imgW="8587705" imgH="2986836" progId="Excel.Sheet.12">
                    <p:embed/>
                    <p:pic>
                      <p:nvPicPr>
                        <p:cNvPr id="0" name=""/>
                        <p:cNvPicPr/>
                        <p:nvPr/>
                      </p:nvPicPr>
                      <p:blipFill>
                        <a:blip r:embed="rId15"/>
                        <a:stretch>
                          <a:fillRect/>
                        </a:stretch>
                      </p:blipFill>
                      <p:spPr>
                        <a:xfrm>
                          <a:off x="224471" y="1351265"/>
                          <a:ext cx="8588375" cy="2986087"/>
                        </a:xfrm>
                        <a:prstGeom prst="rect">
                          <a:avLst/>
                        </a:prstGeom>
                      </p:spPr>
                    </p:pic>
                  </p:oleObj>
                </mc:Fallback>
              </mc:AlternateContent>
            </a:graphicData>
          </a:graphic>
        </p:graphicFrame>
      </p:grpSp>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 xmlns:a16="http://schemas.microsoft.com/office/drawing/2014/main"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 xmlns:a16="http://schemas.microsoft.com/office/drawing/2014/main"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 xmlns:a16="http://schemas.microsoft.com/office/drawing/2014/main"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 xmlns:a16="http://schemas.microsoft.com/office/drawing/2014/main"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 xmlns:a16="http://schemas.microsoft.com/office/drawing/2014/main"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 xmlns:a16="http://schemas.microsoft.com/office/drawing/2014/main"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 xmlns:a16="http://schemas.microsoft.com/office/drawing/2014/main"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 xmlns:a16="http://schemas.microsoft.com/office/drawing/2014/main"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 xmlns:a16="http://schemas.microsoft.com/office/drawing/2014/main"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 xmlns:a16="http://schemas.microsoft.com/office/drawing/2014/main" val="1534108306"/>
                    </a:ext>
                  </a:extLst>
                </a:gridCol>
                <a:gridCol w="741562">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9" name="文本框 38">
            <a:extLst>
              <a:ext uri="{FF2B5EF4-FFF2-40B4-BE49-F238E27FC236}">
                <a16:creationId xmlns=""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 xmlns:a16="http://schemas.microsoft.com/office/drawing/2014/main"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42" name="矩形: 圆角 41">
            <a:extLst>
              <a:ext uri="{FF2B5EF4-FFF2-40B4-BE49-F238E27FC236}">
                <a16:creationId xmlns=""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 xmlns:a16="http://schemas.microsoft.com/office/drawing/2014/main"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 xmlns:a16="http://schemas.microsoft.com/office/drawing/2014/main"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 xmlns:a16="http://schemas.microsoft.com/office/drawing/2014/main"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
        <p:nvSpPr>
          <p:cNvPr id="35" name="标题 1">
            <a:extLst>
              <a:ext uri="{FF2B5EF4-FFF2-40B4-BE49-F238E27FC236}">
                <a16:creationId xmlns=""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 xmlns:a16="http://schemas.microsoft.com/office/drawing/2014/main" id="{9E81CF7F-8376-4E7C-8404-974EFAECF276}"/>
              </a:ext>
            </a:extLst>
          </p:cNvPr>
          <p:cNvGraphicFramePr>
            <a:graphicFrameLocks noGrp="1"/>
          </p:cNvGraphicFramePr>
          <p:nvPr>
            <p:extLst/>
          </p:nvPr>
        </p:nvGraphicFramePr>
        <p:xfrm>
          <a:off x="354010" y="820627"/>
          <a:ext cx="8435979" cy="2366887"/>
        </p:xfrm>
        <a:graphic>
          <a:graphicData uri="http://schemas.openxmlformats.org/drawingml/2006/table">
            <a:tbl>
              <a:tblPr/>
              <a:tblGrid>
                <a:gridCol w="691473">
                  <a:extLst>
                    <a:ext uri="{9D8B030D-6E8A-4147-A177-3AD203B41FA5}">
                      <a16:colId xmlns="" xmlns:a16="http://schemas.microsoft.com/office/drawing/2014/main" val="3611895539"/>
                    </a:ext>
                  </a:extLst>
                </a:gridCol>
                <a:gridCol w="553179">
                  <a:extLst>
                    <a:ext uri="{9D8B030D-6E8A-4147-A177-3AD203B41FA5}">
                      <a16:colId xmlns="" xmlns:a16="http://schemas.microsoft.com/office/drawing/2014/main" val="3204564478"/>
                    </a:ext>
                  </a:extLst>
                </a:gridCol>
                <a:gridCol w="553179">
                  <a:extLst>
                    <a:ext uri="{9D8B030D-6E8A-4147-A177-3AD203B41FA5}">
                      <a16:colId xmlns="" xmlns:a16="http://schemas.microsoft.com/office/drawing/2014/main" val="1103732708"/>
                    </a:ext>
                  </a:extLst>
                </a:gridCol>
                <a:gridCol w="553179">
                  <a:extLst>
                    <a:ext uri="{9D8B030D-6E8A-4147-A177-3AD203B41FA5}">
                      <a16:colId xmlns="" xmlns:a16="http://schemas.microsoft.com/office/drawing/2014/main" val="3910922297"/>
                    </a:ext>
                  </a:extLst>
                </a:gridCol>
                <a:gridCol w="553179">
                  <a:extLst>
                    <a:ext uri="{9D8B030D-6E8A-4147-A177-3AD203B41FA5}">
                      <a16:colId xmlns="" xmlns:a16="http://schemas.microsoft.com/office/drawing/2014/main" val="1954706625"/>
                    </a:ext>
                  </a:extLst>
                </a:gridCol>
                <a:gridCol w="553179">
                  <a:extLst>
                    <a:ext uri="{9D8B030D-6E8A-4147-A177-3AD203B41FA5}">
                      <a16:colId xmlns="" xmlns:a16="http://schemas.microsoft.com/office/drawing/2014/main" val="3929837761"/>
                    </a:ext>
                  </a:extLst>
                </a:gridCol>
                <a:gridCol w="553179">
                  <a:extLst>
                    <a:ext uri="{9D8B030D-6E8A-4147-A177-3AD203B41FA5}">
                      <a16:colId xmlns="" xmlns:a16="http://schemas.microsoft.com/office/drawing/2014/main" val="4012592956"/>
                    </a:ext>
                  </a:extLst>
                </a:gridCol>
                <a:gridCol w="553179">
                  <a:extLst>
                    <a:ext uri="{9D8B030D-6E8A-4147-A177-3AD203B41FA5}">
                      <a16:colId xmlns="" xmlns:a16="http://schemas.microsoft.com/office/drawing/2014/main" val="1868779250"/>
                    </a:ext>
                  </a:extLst>
                </a:gridCol>
                <a:gridCol w="553179">
                  <a:extLst>
                    <a:ext uri="{9D8B030D-6E8A-4147-A177-3AD203B41FA5}">
                      <a16:colId xmlns="" xmlns:a16="http://schemas.microsoft.com/office/drawing/2014/main" val="1099702673"/>
                    </a:ext>
                  </a:extLst>
                </a:gridCol>
                <a:gridCol w="553179">
                  <a:extLst>
                    <a:ext uri="{9D8B030D-6E8A-4147-A177-3AD203B41FA5}">
                      <a16:colId xmlns="" xmlns:a16="http://schemas.microsoft.com/office/drawing/2014/main" val="3483588461"/>
                    </a:ext>
                  </a:extLst>
                </a:gridCol>
                <a:gridCol w="553179">
                  <a:extLst>
                    <a:ext uri="{9D8B030D-6E8A-4147-A177-3AD203B41FA5}">
                      <a16:colId xmlns="" xmlns:a16="http://schemas.microsoft.com/office/drawing/2014/main" val="1667322919"/>
                    </a:ext>
                  </a:extLst>
                </a:gridCol>
                <a:gridCol w="553179">
                  <a:extLst>
                    <a:ext uri="{9D8B030D-6E8A-4147-A177-3AD203B41FA5}">
                      <a16:colId xmlns="" xmlns:a16="http://schemas.microsoft.com/office/drawing/2014/main" val="3349587401"/>
                    </a:ext>
                  </a:extLst>
                </a:gridCol>
                <a:gridCol w="553179">
                  <a:extLst>
                    <a:ext uri="{9D8B030D-6E8A-4147-A177-3AD203B41FA5}">
                      <a16:colId xmlns="" xmlns:a16="http://schemas.microsoft.com/office/drawing/2014/main" val="2612964893"/>
                    </a:ext>
                  </a:extLst>
                </a:gridCol>
                <a:gridCol w="553179">
                  <a:extLst>
                    <a:ext uri="{9D8B030D-6E8A-4147-A177-3AD203B41FA5}">
                      <a16:colId xmlns="" xmlns:a16="http://schemas.microsoft.com/office/drawing/2014/main" val="3482620379"/>
                    </a:ext>
                  </a:extLst>
                </a:gridCol>
                <a:gridCol w="553179">
                  <a:extLst>
                    <a:ext uri="{9D8B030D-6E8A-4147-A177-3AD203B41FA5}">
                      <a16:colId xmlns="" xmlns:a16="http://schemas.microsoft.com/office/drawing/2014/main"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63.86457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2.716378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6.439071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5.531955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0.95516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5.545353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0.987179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6.834199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6.679423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0.026497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0.01215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0.008192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0.150192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0.249679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3.174997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2.036797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3.045928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0.708517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1.218212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2.447154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0.833617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2.246451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2.085917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0.028455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0.017851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0.013706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0.376015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0.667002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63.796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5.95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65.281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0.022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77.26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11.73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45578569"/>
                  </a:ext>
                </a:extLst>
              </a:tr>
              <a:tr h="161689">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0.92082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0.356455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-0.73731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-0.27633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1.370728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0.824675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0.763827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-0.45099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-0.03419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0.581507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1.366387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1.885443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3.202562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7.022015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21.685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3.35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11.13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16033700"/>
                  </a:ext>
                </a:extLst>
              </a:tr>
            </a:tbl>
          </a:graphicData>
        </a:graphic>
      </p:graphicFrame>
      <p:graphicFrame>
        <p:nvGraphicFramePr>
          <p:cNvPr id="11" name="表格 10">
            <a:extLst>
              <a:ext uri="{FF2B5EF4-FFF2-40B4-BE49-F238E27FC236}">
                <a16:creationId xmlns="" xmlns:a16="http://schemas.microsoft.com/office/drawing/2014/main"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 xmlns:a16="http://schemas.microsoft.com/office/drawing/2014/main" val="1779634135"/>
                    </a:ext>
                  </a:extLst>
                </a:gridCol>
                <a:gridCol w="580571">
                  <a:extLst>
                    <a:ext uri="{9D8B030D-6E8A-4147-A177-3AD203B41FA5}">
                      <a16:colId xmlns="" xmlns:a16="http://schemas.microsoft.com/office/drawing/2014/main" val="1356658362"/>
                    </a:ext>
                  </a:extLst>
                </a:gridCol>
                <a:gridCol w="580571">
                  <a:extLst>
                    <a:ext uri="{9D8B030D-6E8A-4147-A177-3AD203B41FA5}">
                      <a16:colId xmlns="" xmlns:a16="http://schemas.microsoft.com/office/drawing/2014/main" val="192685544"/>
                    </a:ext>
                  </a:extLst>
                </a:gridCol>
                <a:gridCol w="580571">
                  <a:extLst>
                    <a:ext uri="{9D8B030D-6E8A-4147-A177-3AD203B41FA5}">
                      <a16:colId xmlns="" xmlns:a16="http://schemas.microsoft.com/office/drawing/2014/main" val="1977408526"/>
                    </a:ext>
                  </a:extLst>
                </a:gridCol>
                <a:gridCol w="580571">
                  <a:extLst>
                    <a:ext uri="{9D8B030D-6E8A-4147-A177-3AD203B41FA5}">
                      <a16:colId xmlns="" xmlns:a16="http://schemas.microsoft.com/office/drawing/2014/main" val="2387474668"/>
                    </a:ext>
                  </a:extLst>
                </a:gridCol>
                <a:gridCol w="580571">
                  <a:extLst>
                    <a:ext uri="{9D8B030D-6E8A-4147-A177-3AD203B41FA5}">
                      <a16:colId xmlns="" xmlns:a16="http://schemas.microsoft.com/office/drawing/2014/main" val="2514491046"/>
                    </a:ext>
                  </a:extLst>
                </a:gridCol>
                <a:gridCol w="580571">
                  <a:extLst>
                    <a:ext uri="{9D8B030D-6E8A-4147-A177-3AD203B41FA5}">
                      <a16:colId xmlns="" xmlns:a16="http://schemas.microsoft.com/office/drawing/2014/main" val="609626819"/>
                    </a:ext>
                  </a:extLst>
                </a:gridCol>
                <a:gridCol w="580571">
                  <a:extLst>
                    <a:ext uri="{9D8B030D-6E8A-4147-A177-3AD203B41FA5}">
                      <a16:colId xmlns="" xmlns:a16="http://schemas.microsoft.com/office/drawing/2014/main" val="1119485165"/>
                    </a:ext>
                  </a:extLst>
                </a:gridCol>
                <a:gridCol w="580571">
                  <a:extLst>
                    <a:ext uri="{9D8B030D-6E8A-4147-A177-3AD203B41FA5}">
                      <a16:colId xmlns="" xmlns:a16="http://schemas.microsoft.com/office/drawing/2014/main" val="1724833581"/>
                    </a:ext>
                  </a:extLst>
                </a:gridCol>
                <a:gridCol w="725714">
                  <a:extLst>
                    <a:ext uri="{9D8B030D-6E8A-4147-A177-3AD203B41FA5}">
                      <a16:colId xmlns="" xmlns:a16="http://schemas.microsoft.com/office/drawing/2014/main"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2.862179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4.089744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18.98718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1116.115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898.2276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1033.096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261.4412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659.6686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0.954047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0.398902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3.842539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180.6623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151.8539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224.4552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171.5673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1429.135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164.6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0.368409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4.40762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2.190589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5.065356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5.226832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4.918003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1.393306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1.100722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4.721349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896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12042414"/>
                  </a:ext>
                </a:extLst>
              </a:tr>
            </a:tbl>
          </a:graphicData>
        </a:graphic>
      </p:graphicFrame>
      <p:sp>
        <p:nvSpPr>
          <p:cNvPr id="12" name="矩形 11">
            <a:extLst>
              <a:ext uri="{FF2B5EF4-FFF2-40B4-BE49-F238E27FC236}">
                <a16:creationId xmlns="" xmlns:a16="http://schemas.microsoft.com/office/drawing/2014/main"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 xmlns:a16="http://schemas.microsoft.com/office/drawing/2014/main"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 xmlns:a16="http://schemas.microsoft.com/office/drawing/2014/main"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 xmlns:a16="http://schemas.microsoft.com/office/drawing/2014/main"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 xmlns:a16="http://schemas.microsoft.com/office/drawing/2014/main"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8DFB87C-0CF1-4D20-9297-C8E10FF90D13}"/>
              </a:ext>
            </a:extLst>
          </p:cNvPr>
          <p:cNvSpPr/>
          <p:nvPr/>
        </p:nvSpPr>
        <p:spPr>
          <a:xfrm>
            <a:off x="1025647" y="1692171"/>
            <a:ext cx="594025" cy="1232773"/>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 xmlns:a16="http://schemas.microsoft.com/office/drawing/2014/main"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 xmlns:a16="http://schemas.microsoft.com/office/drawing/2014/main" id="{71153FF0-F775-4156-91A6-F5B78414EF56}"/>
              </a:ext>
            </a:extLst>
          </p:cNvPr>
          <p:cNvSpPr/>
          <p:nvPr/>
        </p:nvSpPr>
        <p:spPr>
          <a:xfrm>
            <a:off x="1975981" y="1930310"/>
            <a:ext cx="2826817" cy="796878"/>
          </a:xfrm>
          <a:prstGeom prst="wedgeRectCallout">
            <a:avLst>
              <a:gd name="adj1" fmla="val -63012"/>
              <a:gd name="adj2" fmla="val 1307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 xmlns:a16="http://schemas.microsoft.com/office/drawing/2014/main"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根据镍元素的最小值大于</a:t>
            </a:r>
            <a:r>
              <a:rPr lang="en-US" altLang="zh-CN" sz="1400" dirty="0"/>
              <a:t>50</a:t>
            </a:r>
            <a:r>
              <a:rPr lang="zh-CN" altLang="en-US" sz="1400" dirty="0"/>
              <a:t>可以看出，所选样本为镍基高温合金。</a:t>
            </a:r>
          </a:p>
        </p:txBody>
      </p:sp>
      <p:sp>
        <p:nvSpPr>
          <p:cNvPr id="17" name="矩形 16">
            <a:extLst>
              <a:ext uri="{FF2B5EF4-FFF2-40B4-BE49-F238E27FC236}">
                <a16:creationId xmlns="" xmlns:a16="http://schemas.microsoft.com/office/drawing/2014/main" id="{2D0D4DFD-B244-4750-9C47-4EA1DBEEF406}"/>
              </a:ext>
            </a:extLst>
          </p:cNvPr>
          <p:cNvSpPr/>
          <p:nvPr/>
        </p:nvSpPr>
        <p:spPr>
          <a:xfrm>
            <a:off x="1064235" y="2693264"/>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2BEC5FD0-5B9C-4AA7-B841-30D2F637ECFF}"/>
              </a:ext>
            </a:extLst>
          </p:cNvPr>
          <p:cNvSpPr/>
          <p:nvPr/>
        </p:nvSpPr>
        <p:spPr>
          <a:xfrm>
            <a:off x="1035113" y="2027706"/>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 xmlns:a16="http://schemas.microsoft.com/office/drawing/2014/main"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sp>
        <p:nvSpPr>
          <p:cNvPr id="21" name="矩形 20">
            <a:extLst>
              <a:ext uri="{FF2B5EF4-FFF2-40B4-BE49-F238E27FC236}">
                <a16:creationId xmlns="" xmlns:a16="http://schemas.microsoft.com/office/drawing/2014/main" id="{A02AFBCD-4CB7-48E7-ABE0-FADE854D0C52}"/>
              </a:ext>
            </a:extLst>
          </p:cNvPr>
          <p:cNvSpPr/>
          <p:nvPr/>
        </p:nvSpPr>
        <p:spPr>
          <a:xfrm>
            <a:off x="-799487" y="4346245"/>
            <a:ext cx="641345" cy="598137"/>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nvGrpSpPr>
          <p:cNvPr id="29" name="组合 28">
            <a:extLst>
              <a:ext uri="{FF2B5EF4-FFF2-40B4-BE49-F238E27FC236}">
                <a16:creationId xmlns="" xmlns:a16="http://schemas.microsoft.com/office/drawing/2014/main" id="{B0692D1B-0E88-44CE-8F4B-F8C64542A50F}"/>
              </a:ext>
            </a:extLst>
          </p:cNvPr>
          <p:cNvGrpSpPr/>
          <p:nvPr/>
        </p:nvGrpSpPr>
        <p:grpSpPr>
          <a:xfrm>
            <a:off x="559156" y="4138807"/>
            <a:ext cx="5890850" cy="2611121"/>
            <a:chOff x="559156" y="4138807"/>
            <a:chExt cx="5890850" cy="2611121"/>
          </a:xfrm>
        </p:grpSpPr>
        <p:sp>
          <p:nvSpPr>
            <p:cNvPr id="22" name="矩形 21">
              <a:extLst>
                <a:ext uri="{FF2B5EF4-FFF2-40B4-BE49-F238E27FC236}">
                  <a16:creationId xmlns="" xmlns:a16="http://schemas.microsoft.com/office/drawing/2014/main"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 xmlns:a16="http://schemas.microsoft.com/office/drawing/2014/main" id="{10CB90D0-9B57-4D4B-80B0-4374D9667A3E}"/>
                </a:ext>
              </a:extLst>
            </p:cNvPr>
            <p:cNvSpPr/>
            <p:nvPr/>
          </p:nvSpPr>
          <p:spPr>
            <a:xfrm>
              <a:off x="559156" y="413880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 xmlns:a16="http://schemas.microsoft.com/office/drawing/2014/main" id="{B09D6E9B-9176-44CA-97E3-FB8BAD54C17F}"/>
                </a:ext>
              </a:extLst>
            </p:cNvPr>
            <p:cNvSpPr txBox="1"/>
            <p:nvPr/>
          </p:nvSpPr>
          <p:spPr>
            <a:xfrm>
              <a:off x="587085" y="418621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12614,</a:t>
              </a:r>
              <a:r>
                <a:rPr lang="zh-CN" altLang="en-US" sz="1400" dirty="0"/>
                <a:t>最低为</a:t>
              </a:r>
              <a:r>
                <a:rPr lang="en-US" altLang="zh-CN" sz="1400" dirty="0"/>
                <a:t>1.9</a:t>
              </a:r>
              <a:r>
                <a:rPr lang="zh-CN" altLang="en-US" sz="1400" dirty="0"/>
                <a:t>，变化幅度为</a:t>
              </a:r>
              <a:r>
                <a:rPr lang="en-US" altLang="zh-CN" sz="1400" dirty="0"/>
                <a:t>12612</a:t>
              </a:r>
              <a:r>
                <a:rPr lang="zh-CN" altLang="en-US" sz="1400" dirty="0"/>
                <a:t>，而它的</a:t>
              </a:r>
              <a:r>
                <a:rPr lang="en-US" altLang="zh-CN" sz="1400" dirty="0"/>
                <a:t>25%</a:t>
              </a:r>
              <a:r>
                <a:rPr lang="zh-CN" altLang="en-US" sz="1400" dirty="0"/>
                <a:t>为</a:t>
              </a:r>
              <a:r>
                <a:rPr lang="en-US" altLang="zh-CN" sz="1400" dirty="0"/>
                <a:t>65.25</a:t>
              </a:r>
              <a:r>
                <a:rPr lang="zh-CN" altLang="en-US" sz="1400" dirty="0"/>
                <a:t>，</a:t>
              </a:r>
              <a:r>
                <a:rPr lang="en-US" altLang="zh-CN" sz="1400" dirty="0"/>
                <a:t>75%</a:t>
              </a:r>
              <a:r>
                <a:rPr lang="zh-CN" altLang="en-US" sz="1400" dirty="0"/>
                <a:t>分位为</a:t>
              </a:r>
              <a:r>
                <a:rPr lang="en-US" altLang="zh-CN" sz="1400" dirty="0"/>
                <a:t>503.55</a:t>
              </a:r>
              <a:r>
                <a:rPr lang="zh-CN" altLang="en-US" sz="1400" dirty="0"/>
                <a:t>，变化幅度为</a:t>
              </a:r>
              <a:r>
                <a:rPr lang="en-US" altLang="zh-CN" sz="1400" dirty="0"/>
                <a:t>438.3</a:t>
              </a:r>
              <a:r>
                <a:rPr lang="zh-CN" altLang="en-US" sz="1400" dirty="0"/>
                <a:t>远小于整体的变化幅度，说明它的样本主要分布在</a:t>
              </a:r>
              <a:r>
                <a:rPr lang="en-US" altLang="zh-CN" sz="1400" dirty="0"/>
                <a:t>60</a:t>
              </a:r>
              <a:r>
                <a:rPr lang="zh-CN" altLang="en-US" sz="1400" dirty="0"/>
                <a:t>到</a:t>
              </a:r>
              <a:r>
                <a:rPr lang="en-US" altLang="zh-CN" sz="1400" dirty="0"/>
                <a:t>500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 xmlns:a16="http://schemas.microsoft.com/office/drawing/2014/main"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 xmlns:a16="http://schemas.microsoft.com/office/drawing/2014/main"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 xmlns:a16="http://schemas.microsoft.com/office/drawing/2014/main"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 xmlns:a16="http://schemas.microsoft.com/office/drawing/2014/main"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
        <p:nvSpPr>
          <p:cNvPr id="28" name="标题 1">
            <a:extLst>
              <a:ext uri="{FF2B5EF4-FFF2-40B4-BE49-F238E27FC236}">
                <a16:creationId xmlns="" xmlns:a16="http://schemas.microsoft.com/office/drawing/2014/main"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 xmlns:a16="http://schemas.microsoft.com/office/drawing/2014/main"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 xmlns:a16="http://schemas.microsoft.com/office/drawing/2014/main"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 xmlns:a16="http://schemas.microsoft.com/office/drawing/2014/main"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 xmlns:a16="http://schemas.microsoft.com/office/drawing/2014/main"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 xmlns:a16="http://schemas.microsoft.com/office/drawing/2014/main"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 xmlns:a16="http://schemas.microsoft.com/office/drawing/2014/main"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 xmlns:a16="http://schemas.microsoft.com/office/drawing/2014/main"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 xmlns:a16="http://schemas.microsoft.com/office/drawing/2014/main"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dirty="0"/>
              <a:t>在数据量小的情况下，对所有体系合金一起建模显然存在问题。</a:t>
            </a:r>
            <a:endParaRPr lang="en-US" altLang="zh-CN" sz="1100" dirty="0"/>
          </a:p>
        </p:txBody>
      </p:sp>
      <p:sp>
        <p:nvSpPr>
          <p:cNvPr id="20" name="矩形 19">
            <a:extLst>
              <a:ext uri="{FF2B5EF4-FFF2-40B4-BE49-F238E27FC236}">
                <a16:creationId xmlns="" xmlns:a16="http://schemas.microsoft.com/office/drawing/2014/main"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 xmlns:a16="http://schemas.microsoft.com/office/drawing/2014/main"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从统计层面看我们收集的收据来看，条件的变化幅度十分的大，而在数据量小的情况下，对所有条件的合金一起建模显然存在问题。</a:t>
            </a:r>
            <a:endParaRPr lang="en-US" altLang="zh-CN" sz="1100" dirty="0"/>
          </a:p>
        </p:txBody>
      </p:sp>
      <p:sp>
        <p:nvSpPr>
          <p:cNvPr id="18" name="标题 1">
            <a:extLst>
              <a:ext uri="{FF2B5EF4-FFF2-40B4-BE49-F238E27FC236}">
                <a16:creationId xmlns="" xmlns:a16="http://schemas.microsoft.com/office/drawing/2014/main"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 xmlns:a16="http://schemas.microsoft.com/office/drawing/2014/main"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 xmlns:a16="http://schemas.microsoft.com/office/drawing/2014/main"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 xmlns:a16="http://schemas.microsoft.com/office/drawing/2014/main"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 xmlns:a16="http://schemas.microsoft.com/office/drawing/2014/main"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 xmlns:a16="http://schemas.microsoft.com/office/drawing/2014/main"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 xmlns:a16="http://schemas.microsoft.com/office/drawing/2014/main"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 xmlns:a16="http://schemas.microsoft.com/office/drawing/2014/main"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 xmlns:a16="http://schemas.microsoft.com/office/drawing/2014/main"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smtClean="0">
                <a:solidFill>
                  <a:srgbClr val="FF0000"/>
                </a:solidFill>
              </a:rPr>
              <a:t>基</a:t>
            </a:r>
            <a:r>
              <a:rPr lang="zh-CN" altLang="en-US" sz="2000" dirty="0">
                <a:solidFill>
                  <a:srgbClr val="FF0000"/>
                </a:solidFill>
              </a:rPr>
              <a:t>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 xmlns:a16="http://schemas.microsoft.com/office/drawing/2014/main"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 xmlns:a16="http://schemas.microsoft.com/office/drawing/2014/main"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 xmlns:a16="http://schemas.microsoft.com/office/drawing/2014/main"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 xmlns:a16="http://schemas.microsoft.com/office/drawing/2014/main"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 xmlns:a16="http://schemas.microsoft.com/office/drawing/2014/main"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 xmlns:a16="http://schemas.microsoft.com/office/drawing/2014/main"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 xmlns:a16="http://schemas.microsoft.com/office/drawing/2014/main"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 xmlns:a16="http://schemas.microsoft.com/office/drawing/2014/main"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 xmlns:a16="http://schemas.microsoft.com/office/drawing/2014/main"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 xmlns:a16="http://schemas.microsoft.com/office/drawing/2014/main"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 xmlns:a16="http://schemas.microsoft.com/office/drawing/2014/main"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 xmlns:a16="http://schemas.microsoft.com/office/drawing/2014/main"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 xmlns:a16="http://schemas.microsoft.com/office/drawing/2014/main"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 xmlns:a16="http://schemas.microsoft.com/office/drawing/2014/main"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98CDF7CA-4D33-463A-A370-17C3888D90B1}"/>
              </a:ext>
            </a:extLst>
          </p:cNvPr>
          <p:cNvPicPr>
            <a:picLocks noChangeAspect="1"/>
          </p:cNvPicPr>
          <p:nvPr/>
        </p:nvPicPr>
        <p:blipFill>
          <a:blip r:embed="rId8"/>
          <a:stretch>
            <a:fillRect/>
          </a:stretch>
        </p:blipFill>
        <p:spPr>
          <a:xfrm>
            <a:off x="11412760" y="2412541"/>
            <a:ext cx="834200" cy="325382"/>
          </a:xfrm>
          <a:prstGeom prst="rect">
            <a:avLst/>
          </a:prstGeom>
        </p:spPr>
      </p:pic>
      <p:pic>
        <p:nvPicPr>
          <p:cNvPr id="51" name="图片 50">
            <a:extLst>
              <a:ext uri="{FF2B5EF4-FFF2-40B4-BE49-F238E27FC236}">
                <a16:creationId xmlns="" xmlns:a16="http://schemas.microsoft.com/office/drawing/2014/main" id="{402A5C6C-F9B4-4F45-9E37-697AF74F4597}"/>
              </a:ext>
            </a:extLst>
          </p:cNvPr>
          <p:cNvPicPr>
            <a:picLocks noChangeAspect="1"/>
          </p:cNvPicPr>
          <p:nvPr/>
        </p:nvPicPr>
        <p:blipFill>
          <a:blip r:embed="rId8"/>
          <a:stretch>
            <a:fillRect/>
          </a:stretch>
        </p:blipFill>
        <p:spPr>
          <a:xfrm>
            <a:off x="9950076" y="2906269"/>
            <a:ext cx="834200" cy="325382"/>
          </a:xfrm>
          <a:prstGeom prst="rect">
            <a:avLst/>
          </a:prstGeom>
        </p:spPr>
      </p:pic>
      <p:pic>
        <p:nvPicPr>
          <p:cNvPr id="52" name="图片 51">
            <a:extLst>
              <a:ext uri="{FF2B5EF4-FFF2-40B4-BE49-F238E27FC236}">
                <a16:creationId xmlns="" xmlns:a16="http://schemas.microsoft.com/office/drawing/2014/main"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 xmlns:a16="http://schemas.microsoft.com/office/drawing/2014/main"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 xmlns:a16="http://schemas.microsoft.com/office/drawing/2014/main"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 xmlns:a16="http://schemas.microsoft.com/office/drawing/2014/main"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 xmlns:a16="http://schemas.microsoft.com/office/drawing/2014/main"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 xmlns:a16="http://schemas.microsoft.com/office/drawing/2014/main"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 xmlns:a16="http://schemas.microsoft.com/office/drawing/2014/main"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 xmlns:a16="http://schemas.microsoft.com/office/drawing/2014/main"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 xmlns:a16="http://schemas.microsoft.com/office/drawing/2014/main"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 xmlns:a16="http://schemas.microsoft.com/office/drawing/2014/main"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 xmlns:a16="http://schemas.microsoft.com/office/drawing/2014/main"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 xmlns:a16="http://schemas.microsoft.com/office/drawing/2014/main"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 xmlns:a16="http://schemas.microsoft.com/office/drawing/2014/main"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 xmlns:a16="http://schemas.microsoft.com/office/drawing/2014/main"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 xmlns:a16="http://schemas.microsoft.com/office/drawing/2014/main"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 xmlns:a16="http://schemas.microsoft.com/office/drawing/2014/main"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 xmlns:a16="http://schemas.microsoft.com/office/drawing/2014/main"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 xmlns:a16="http://schemas.microsoft.com/office/drawing/2014/main"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 xmlns:a16="http://schemas.microsoft.com/office/drawing/2014/main"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 xmlns:a16="http://schemas.microsoft.com/office/drawing/2014/main"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 xmlns:a16="http://schemas.microsoft.com/office/drawing/2014/main" val="1439483190"/>
                    </a:ext>
                  </a:extLst>
                </a:gridCol>
                <a:gridCol w="594849">
                  <a:extLst>
                    <a:ext uri="{9D8B030D-6E8A-4147-A177-3AD203B41FA5}">
                      <a16:colId xmlns="" xmlns:a16="http://schemas.microsoft.com/office/drawing/2014/main" val="2576885436"/>
                    </a:ext>
                  </a:extLst>
                </a:gridCol>
                <a:gridCol w="594849">
                  <a:extLst>
                    <a:ext uri="{9D8B030D-6E8A-4147-A177-3AD203B41FA5}">
                      <a16:colId xmlns="" xmlns:a16="http://schemas.microsoft.com/office/drawing/2014/main" val="3336407589"/>
                    </a:ext>
                  </a:extLst>
                </a:gridCol>
                <a:gridCol w="594849">
                  <a:extLst>
                    <a:ext uri="{9D8B030D-6E8A-4147-A177-3AD203B41FA5}">
                      <a16:colId xmlns="" xmlns:a16="http://schemas.microsoft.com/office/drawing/2014/main" val="1527761999"/>
                    </a:ext>
                  </a:extLst>
                </a:gridCol>
                <a:gridCol w="594849">
                  <a:extLst>
                    <a:ext uri="{9D8B030D-6E8A-4147-A177-3AD203B41FA5}">
                      <a16:colId xmlns="" xmlns:a16="http://schemas.microsoft.com/office/drawing/2014/main" val="1601690249"/>
                    </a:ext>
                  </a:extLst>
                </a:gridCol>
                <a:gridCol w="594849">
                  <a:extLst>
                    <a:ext uri="{9D8B030D-6E8A-4147-A177-3AD203B41FA5}">
                      <a16:colId xmlns="" xmlns:a16="http://schemas.microsoft.com/office/drawing/2014/main" val="3733018591"/>
                    </a:ext>
                  </a:extLst>
                </a:gridCol>
                <a:gridCol w="594849">
                  <a:extLst>
                    <a:ext uri="{9D8B030D-6E8A-4147-A177-3AD203B41FA5}">
                      <a16:colId xmlns="" xmlns:a16="http://schemas.microsoft.com/office/drawing/2014/main" val="958442155"/>
                    </a:ext>
                  </a:extLst>
                </a:gridCol>
                <a:gridCol w="594849">
                  <a:extLst>
                    <a:ext uri="{9D8B030D-6E8A-4147-A177-3AD203B41FA5}">
                      <a16:colId xmlns="" xmlns:a16="http://schemas.microsoft.com/office/drawing/2014/main" val="2081320211"/>
                    </a:ext>
                  </a:extLst>
                </a:gridCol>
                <a:gridCol w="594849">
                  <a:extLst>
                    <a:ext uri="{9D8B030D-6E8A-4147-A177-3AD203B41FA5}">
                      <a16:colId xmlns="" xmlns:a16="http://schemas.microsoft.com/office/drawing/2014/main" val="2289204640"/>
                    </a:ext>
                  </a:extLst>
                </a:gridCol>
                <a:gridCol w="594849">
                  <a:extLst>
                    <a:ext uri="{9D8B030D-6E8A-4147-A177-3AD203B41FA5}">
                      <a16:colId xmlns="" xmlns:a16="http://schemas.microsoft.com/office/drawing/2014/main" val="2819402316"/>
                    </a:ext>
                  </a:extLst>
                </a:gridCol>
                <a:gridCol w="594849">
                  <a:extLst>
                    <a:ext uri="{9D8B030D-6E8A-4147-A177-3AD203B41FA5}">
                      <a16:colId xmlns="" xmlns:a16="http://schemas.microsoft.com/office/drawing/2014/main"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55560243"/>
                  </a:ext>
                </a:extLst>
              </a:tr>
            </a:tbl>
          </a:graphicData>
        </a:graphic>
      </p:graphicFrame>
      <p:graphicFrame>
        <p:nvGraphicFramePr>
          <p:cNvPr id="31" name="表格 30">
            <a:extLst>
              <a:ext uri="{FF2B5EF4-FFF2-40B4-BE49-F238E27FC236}">
                <a16:creationId xmlns="" xmlns:a16="http://schemas.microsoft.com/office/drawing/2014/main"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 xmlns:a16="http://schemas.microsoft.com/office/drawing/2014/main" val="2554892866"/>
                    </a:ext>
                  </a:extLst>
                </a:gridCol>
                <a:gridCol w="605267">
                  <a:extLst>
                    <a:ext uri="{9D8B030D-6E8A-4147-A177-3AD203B41FA5}">
                      <a16:colId xmlns="" xmlns:a16="http://schemas.microsoft.com/office/drawing/2014/main" val="576374990"/>
                    </a:ext>
                  </a:extLst>
                </a:gridCol>
                <a:gridCol w="605267">
                  <a:extLst>
                    <a:ext uri="{9D8B030D-6E8A-4147-A177-3AD203B41FA5}">
                      <a16:colId xmlns="" xmlns:a16="http://schemas.microsoft.com/office/drawing/2014/main" val="3781244830"/>
                    </a:ext>
                  </a:extLst>
                </a:gridCol>
                <a:gridCol w="605267">
                  <a:extLst>
                    <a:ext uri="{9D8B030D-6E8A-4147-A177-3AD203B41FA5}">
                      <a16:colId xmlns="" xmlns:a16="http://schemas.microsoft.com/office/drawing/2014/main" val="1286741818"/>
                    </a:ext>
                  </a:extLst>
                </a:gridCol>
                <a:gridCol w="605267">
                  <a:extLst>
                    <a:ext uri="{9D8B030D-6E8A-4147-A177-3AD203B41FA5}">
                      <a16:colId xmlns="" xmlns:a16="http://schemas.microsoft.com/office/drawing/2014/main" val="21622265"/>
                    </a:ext>
                  </a:extLst>
                </a:gridCol>
                <a:gridCol w="605267">
                  <a:extLst>
                    <a:ext uri="{9D8B030D-6E8A-4147-A177-3AD203B41FA5}">
                      <a16:colId xmlns="" xmlns:a16="http://schemas.microsoft.com/office/drawing/2014/main" val="3643157143"/>
                    </a:ext>
                  </a:extLst>
                </a:gridCol>
                <a:gridCol w="605267">
                  <a:extLst>
                    <a:ext uri="{9D8B030D-6E8A-4147-A177-3AD203B41FA5}">
                      <a16:colId xmlns="" xmlns:a16="http://schemas.microsoft.com/office/drawing/2014/main" val="3247118304"/>
                    </a:ext>
                  </a:extLst>
                </a:gridCol>
                <a:gridCol w="605267">
                  <a:extLst>
                    <a:ext uri="{9D8B030D-6E8A-4147-A177-3AD203B41FA5}">
                      <a16:colId xmlns="" xmlns:a16="http://schemas.microsoft.com/office/drawing/2014/main" val="3579566048"/>
                    </a:ext>
                  </a:extLst>
                </a:gridCol>
                <a:gridCol w="605267">
                  <a:extLst>
                    <a:ext uri="{9D8B030D-6E8A-4147-A177-3AD203B41FA5}">
                      <a16:colId xmlns="" xmlns:a16="http://schemas.microsoft.com/office/drawing/2014/main" val="3974376597"/>
                    </a:ext>
                  </a:extLst>
                </a:gridCol>
                <a:gridCol w="605267">
                  <a:extLst>
                    <a:ext uri="{9D8B030D-6E8A-4147-A177-3AD203B41FA5}">
                      <a16:colId xmlns="" xmlns:a16="http://schemas.microsoft.com/office/drawing/2014/main" val="60875659"/>
                    </a:ext>
                  </a:extLst>
                </a:gridCol>
                <a:gridCol w="605267">
                  <a:extLst>
                    <a:ext uri="{9D8B030D-6E8A-4147-A177-3AD203B41FA5}">
                      <a16:colId xmlns="" xmlns:a16="http://schemas.microsoft.com/office/drawing/2014/main"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1657642"/>
                  </a:ext>
                </a:extLst>
              </a:tr>
            </a:tbl>
          </a:graphicData>
        </a:graphic>
      </p:graphicFrame>
      <p:sp>
        <p:nvSpPr>
          <p:cNvPr id="33" name="对话气泡: 圆角矩形 32">
            <a:extLst>
              <a:ext uri="{FF2B5EF4-FFF2-40B4-BE49-F238E27FC236}">
                <a16:creationId xmlns="" xmlns:a16="http://schemas.microsoft.com/office/drawing/2014/main"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 xmlns:a16="http://schemas.microsoft.com/office/drawing/2014/main"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 xmlns:a16="http://schemas.microsoft.com/office/drawing/2014/main"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 xmlns:a16="http://schemas.microsoft.com/office/drawing/2014/main"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 xmlns:a16="http://schemas.microsoft.com/office/drawing/2014/main"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 xmlns:a16="http://schemas.microsoft.com/office/drawing/2014/main"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 xmlns:a16="http://schemas.microsoft.com/office/drawing/2014/main" id="{7D1492E2-2931-4A35-9B52-324415F70FC1}"/>
              </a:ext>
            </a:extLst>
          </p:cNvPr>
          <p:cNvGraphicFramePr>
            <a:graphicFrameLocks noGrp="1"/>
          </p:cNvGraphicFramePr>
          <p:nvPr>
            <p:extLst>
              <p:ext uri="{D42A27DB-BD31-4B8C-83A1-F6EECF244321}">
                <p14:modId xmlns:p14="http://schemas.microsoft.com/office/powerpoint/2010/main" val="3889655907"/>
              </p:ext>
            </p:extLst>
          </p:nvPr>
        </p:nvGraphicFramePr>
        <p:xfrm>
          <a:off x="211088" y="4999936"/>
          <a:ext cx="6737180" cy="1295380"/>
        </p:xfrm>
        <a:graphic>
          <a:graphicData uri="http://schemas.openxmlformats.org/drawingml/2006/table">
            <a:tbl>
              <a:tblPr/>
              <a:tblGrid>
                <a:gridCol w="673718">
                  <a:extLst>
                    <a:ext uri="{9D8B030D-6E8A-4147-A177-3AD203B41FA5}">
                      <a16:colId xmlns="" xmlns:a16="http://schemas.microsoft.com/office/drawing/2014/main" val="3624412678"/>
                    </a:ext>
                  </a:extLst>
                </a:gridCol>
                <a:gridCol w="673718">
                  <a:extLst>
                    <a:ext uri="{9D8B030D-6E8A-4147-A177-3AD203B41FA5}">
                      <a16:colId xmlns="" xmlns:a16="http://schemas.microsoft.com/office/drawing/2014/main" val="3794694616"/>
                    </a:ext>
                  </a:extLst>
                </a:gridCol>
                <a:gridCol w="673718">
                  <a:extLst>
                    <a:ext uri="{9D8B030D-6E8A-4147-A177-3AD203B41FA5}">
                      <a16:colId xmlns="" xmlns:a16="http://schemas.microsoft.com/office/drawing/2014/main" val="1650696028"/>
                    </a:ext>
                  </a:extLst>
                </a:gridCol>
                <a:gridCol w="673718">
                  <a:extLst>
                    <a:ext uri="{9D8B030D-6E8A-4147-A177-3AD203B41FA5}">
                      <a16:colId xmlns="" xmlns:a16="http://schemas.microsoft.com/office/drawing/2014/main" val="1256582195"/>
                    </a:ext>
                  </a:extLst>
                </a:gridCol>
                <a:gridCol w="673718">
                  <a:extLst>
                    <a:ext uri="{9D8B030D-6E8A-4147-A177-3AD203B41FA5}">
                      <a16:colId xmlns="" xmlns:a16="http://schemas.microsoft.com/office/drawing/2014/main" val="944584932"/>
                    </a:ext>
                  </a:extLst>
                </a:gridCol>
                <a:gridCol w="673718">
                  <a:extLst>
                    <a:ext uri="{9D8B030D-6E8A-4147-A177-3AD203B41FA5}">
                      <a16:colId xmlns="" xmlns:a16="http://schemas.microsoft.com/office/drawing/2014/main" val="3476844594"/>
                    </a:ext>
                  </a:extLst>
                </a:gridCol>
                <a:gridCol w="673718">
                  <a:extLst>
                    <a:ext uri="{9D8B030D-6E8A-4147-A177-3AD203B41FA5}">
                      <a16:colId xmlns="" xmlns:a16="http://schemas.microsoft.com/office/drawing/2014/main" val="3973860335"/>
                    </a:ext>
                  </a:extLst>
                </a:gridCol>
                <a:gridCol w="673718">
                  <a:extLst>
                    <a:ext uri="{9D8B030D-6E8A-4147-A177-3AD203B41FA5}">
                      <a16:colId xmlns="" xmlns:a16="http://schemas.microsoft.com/office/drawing/2014/main" val="1757634808"/>
                    </a:ext>
                  </a:extLst>
                </a:gridCol>
                <a:gridCol w="673718">
                  <a:extLst>
                    <a:ext uri="{9D8B030D-6E8A-4147-A177-3AD203B41FA5}">
                      <a16:colId xmlns="" xmlns:a16="http://schemas.microsoft.com/office/drawing/2014/main" val="3004950045"/>
                    </a:ext>
                  </a:extLst>
                </a:gridCol>
                <a:gridCol w="673718">
                  <a:extLst>
                    <a:ext uri="{9D8B030D-6E8A-4147-A177-3AD203B41FA5}">
                      <a16:colId xmlns="" xmlns:a16="http://schemas.microsoft.com/office/drawing/2014/main"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 xmlns:a16="http://schemas.microsoft.com/office/drawing/2014/main"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69820198"/>
                  </a:ext>
                </a:extLst>
              </a:tr>
            </a:tbl>
          </a:graphicData>
        </a:graphic>
      </p:graphicFrame>
      <p:sp>
        <p:nvSpPr>
          <p:cNvPr id="6" name="矩形 5">
            <a:extLst>
              <a:ext uri="{FF2B5EF4-FFF2-40B4-BE49-F238E27FC236}">
                <a16:creationId xmlns="" xmlns:a16="http://schemas.microsoft.com/office/drawing/2014/main"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 xmlns:a16="http://schemas.microsoft.com/office/drawing/2014/main"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 xmlns:a16="http://schemas.microsoft.com/office/drawing/2014/main"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 xmlns:a16="http://schemas.microsoft.com/office/drawing/2014/main" id="{035CFDBA-E9AF-41DF-8F5E-CCCFD5A6FAC0}"/>
              </a:ext>
            </a:extLst>
          </p:cNvPr>
          <p:cNvGraphicFramePr>
            <a:graphicFrameLocks noGrp="1"/>
          </p:cNvGraphicFramePr>
          <p:nvPr>
            <p:extLst/>
          </p:nvPr>
        </p:nvGraphicFramePr>
        <p:xfrm>
          <a:off x="7103638" y="5005560"/>
          <a:ext cx="1663182" cy="662940"/>
        </p:xfrm>
        <a:graphic>
          <a:graphicData uri="http://schemas.openxmlformats.org/drawingml/2006/table">
            <a:tbl>
              <a:tblPr>
                <a:tableStyleId>{BC89EF96-8CEA-46FF-86C4-4CE0E7609802}</a:tableStyleId>
              </a:tblPr>
              <a:tblGrid>
                <a:gridCol w="831591">
                  <a:extLst>
                    <a:ext uri="{9D8B030D-6E8A-4147-A177-3AD203B41FA5}">
                      <a16:colId xmlns="" xmlns:a16="http://schemas.microsoft.com/office/drawing/2014/main" val="430543433"/>
                    </a:ext>
                  </a:extLst>
                </a:gridCol>
                <a:gridCol w="831591">
                  <a:extLst>
                    <a:ext uri="{9D8B030D-6E8A-4147-A177-3AD203B41FA5}">
                      <a16:colId xmlns="" xmlns:a16="http://schemas.microsoft.com/office/drawing/2014/main" val="2912302152"/>
                    </a:ext>
                  </a:extLst>
                </a:gridCol>
              </a:tblGrid>
              <a:tr h="175260">
                <a:tc>
                  <a:txBody>
                    <a:bodyPr/>
                    <a:lstStyle/>
                    <a:p>
                      <a:pPr algn="l"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en-US" sz="1400" u="none" strike="noStrike">
                          <a:effectLst/>
                        </a:rPr>
                        <a:t>MAE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1637262173"/>
                  </a:ext>
                </a:extLst>
              </a:tr>
              <a:tr h="175260">
                <a:tc>
                  <a:txBody>
                    <a:bodyPr/>
                    <a:lstStyle/>
                    <a:p>
                      <a:pPr algn="l" fontAlgn="b"/>
                      <a:r>
                        <a:rPr lang="en-US" sz="1400" u="none" strike="noStrike">
                          <a:effectLst/>
                        </a:rPr>
                        <a:t>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0.064618</a:t>
                      </a:r>
                    </a:p>
                  </a:txBody>
                  <a:tcPr marL="7620" marR="7620" marT="7620" marB="0" anchor="b"/>
                </a:tc>
                <a:extLst>
                  <a:ext uri="{0D108BD9-81ED-4DB2-BD59-A6C34878D82A}">
                    <a16:rowId xmlns="" xmlns:a16="http://schemas.microsoft.com/office/drawing/2014/main" val="460753390"/>
                  </a:ext>
                </a:extLst>
              </a:tr>
              <a:tr h="175260">
                <a:tc>
                  <a:txBody>
                    <a:bodyPr/>
                    <a:lstStyle/>
                    <a:p>
                      <a:pPr algn="l" fontAlgn="b"/>
                      <a:r>
                        <a:rPr lang="en-US" sz="1400" u="none" strike="noStrike">
                          <a:effectLst/>
                        </a:rPr>
                        <a:t>noCluster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tc>
                <a:extLst>
                  <a:ext uri="{0D108BD9-81ED-4DB2-BD59-A6C34878D82A}">
                    <a16:rowId xmlns="" xmlns:a16="http://schemas.microsoft.com/office/drawing/2014/main" val="3941863361"/>
                  </a:ext>
                </a:extLst>
              </a:tr>
            </a:tbl>
          </a:graphicData>
        </a:graphic>
      </p:graphicFrame>
      <p:sp>
        <p:nvSpPr>
          <p:cNvPr id="19" name="文本框 18">
            <a:extLst>
              <a:ext uri="{FF2B5EF4-FFF2-40B4-BE49-F238E27FC236}">
                <a16:creationId xmlns="" xmlns:a16="http://schemas.microsoft.com/office/drawing/2014/main"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 xmlns:a16="http://schemas.microsoft.com/office/drawing/2014/main"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 xmlns:a16="http://schemas.microsoft.com/office/drawing/2014/main"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 xmlns:a16="http://schemas.microsoft.com/office/drawing/2014/main"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 xmlns:a16="http://schemas.microsoft.com/office/drawing/2014/main"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 xmlns:a16="http://schemas.microsoft.com/office/drawing/2014/main"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 xmlns:a16="http://schemas.microsoft.com/office/drawing/2014/main" val="2843517915"/>
                    </a:ext>
                  </a:extLst>
                </a:gridCol>
                <a:gridCol w="1106125">
                  <a:extLst>
                    <a:ext uri="{9D8B030D-6E8A-4147-A177-3AD203B41FA5}">
                      <a16:colId xmlns="" xmlns:a16="http://schemas.microsoft.com/office/drawing/2014/main" val="1352107238"/>
                    </a:ext>
                  </a:extLst>
                </a:gridCol>
                <a:gridCol w="1106125">
                  <a:extLst>
                    <a:ext uri="{9D8B030D-6E8A-4147-A177-3AD203B41FA5}">
                      <a16:colId xmlns="" xmlns:a16="http://schemas.microsoft.com/office/drawing/2014/main" val="2992817919"/>
                    </a:ext>
                  </a:extLst>
                </a:gridCol>
                <a:gridCol w="1106125">
                  <a:extLst>
                    <a:ext uri="{9D8B030D-6E8A-4147-A177-3AD203B41FA5}">
                      <a16:colId xmlns="" xmlns:a16="http://schemas.microsoft.com/office/drawing/2014/main"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513407967"/>
                  </a:ext>
                </a:extLst>
              </a:tr>
            </a:tbl>
          </a:graphicData>
        </a:graphic>
      </p:graphicFrame>
      <p:graphicFrame>
        <p:nvGraphicFramePr>
          <p:cNvPr id="24" name="表格 23">
            <a:extLst>
              <a:ext uri="{FF2B5EF4-FFF2-40B4-BE49-F238E27FC236}">
                <a16:creationId xmlns="" xmlns:a16="http://schemas.microsoft.com/office/drawing/2014/main"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 xmlns:a16="http://schemas.microsoft.com/office/drawing/2014/main" val="2879748889"/>
                    </a:ext>
                  </a:extLst>
                </a:gridCol>
                <a:gridCol w="859300">
                  <a:extLst>
                    <a:ext uri="{9D8B030D-6E8A-4147-A177-3AD203B41FA5}">
                      <a16:colId xmlns="" xmlns:a16="http://schemas.microsoft.com/office/drawing/2014/main" val="1651803275"/>
                    </a:ext>
                  </a:extLst>
                </a:gridCol>
                <a:gridCol w="859300">
                  <a:extLst>
                    <a:ext uri="{9D8B030D-6E8A-4147-A177-3AD203B41FA5}">
                      <a16:colId xmlns="" xmlns:a16="http://schemas.microsoft.com/office/drawing/2014/main" val="3696322414"/>
                    </a:ext>
                  </a:extLst>
                </a:gridCol>
                <a:gridCol w="859300">
                  <a:extLst>
                    <a:ext uri="{9D8B030D-6E8A-4147-A177-3AD203B41FA5}">
                      <a16:colId xmlns="" xmlns:a16="http://schemas.microsoft.com/office/drawing/2014/main" val="1588583447"/>
                    </a:ext>
                  </a:extLst>
                </a:gridCol>
                <a:gridCol w="859300">
                  <a:extLst>
                    <a:ext uri="{9D8B030D-6E8A-4147-A177-3AD203B41FA5}">
                      <a16:colId xmlns="" xmlns:a16="http://schemas.microsoft.com/office/drawing/2014/main"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508044717"/>
                  </a:ext>
                </a:extLst>
              </a:tr>
            </a:tbl>
          </a:graphicData>
        </a:graphic>
      </p:graphicFrame>
      <p:grpSp>
        <p:nvGrpSpPr>
          <p:cNvPr id="42" name="组合 41">
            <a:extLst>
              <a:ext uri="{FF2B5EF4-FFF2-40B4-BE49-F238E27FC236}">
                <a16:creationId xmlns="" xmlns:a16="http://schemas.microsoft.com/office/drawing/2014/main" id="{B1FFCB5B-5F80-446B-B96C-30EA19975F1C}"/>
              </a:ext>
            </a:extLst>
          </p:cNvPr>
          <p:cNvGrpSpPr/>
          <p:nvPr/>
        </p:nvGrpSpPr>
        <p:grpSpPr>
          <a:xfrm>
            <a:off x="126634" y="1489396"/>
            <a:ext cx="8909862" cy="2826306"/>
            <a:chOff x="7604576" y="2315651"/>
            <a:chExt cx="8909862" cy="2509231"/>
          </a:xfrm>
        </p:grpSpPr>
        <p:sp>
          <p:nvSpPr>
            <p:cNvPr id="16" name="矩形 15">
              <a:extLst>
                <a:ext uri="{FF2B5EF4-FFF2-40B4-BE49-F238E27FC236}">
                  <a16:creationId xmlns="" xmlns:a16="http://schemas.microsoft.com/office/drawing/2014/main" id="{084B6340-BE92-40DF-AA52-BF7BDE6E645D}"/>
                </a:ext>
              </a:extLst>
            </p:cNvPr>
            <p:cNvSpPr/>
            <p:nvPr/>
          </p:nvSpPr>
          <p:spPr>
            <a:xfrm>
              <a:off x="7604576" y="2345434"/>
              <a:ext cx="8805664" cy="232726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76ED6396-2D9E-4674-BC27-7F09D87B0755}"/>
                </a:ext>
              </a:extLst>
            </p:cNvPr>
            <p:cNvSpPr txBox="1"/>
            <p:nvPr/>
          </p:nvSpPr>
          <p:spPr>
            <a:xfrm>
              <a:off x="7812360" y="2315651"/>
              <a:ext cx="8702078" cy="2509231"/>
            </a:xfrm>
            <a:prstGeom prst="roundRect">
              <a:avLst/>
            </a:prstGeom>
            <a:noFill/>
          </p:spPr>
          <p:txBody>
            <a:bodyPr wrap="square" rtlCol="0">
              <a:spAutoFit/>
            </a:bodyPr>
            <a:lstStyle/>
            <a:p>
              <a:r>
                <a:rPr lang="zh-CN" altLang="en-US" sz="2000" b="1" dirty="0"/>
                <a:t>结论分析</a:t>
              </a:r>
              <a:endParaRPr lang="en-US" altLang="zh-CN" sz="2000" b="1" dirty="0"/>
            </a:p>
            <a:p>
              <a:r>
                <a:rPr lang="zh-CN" altLang="en-US" sz="1400" b="1" dirty="0"/>
                <a:t>优点</a:t>
              </a:r>
              <a:endParaRPr lang="en-US" altLang="zh-CN" sz="1400" b="1" dirty="0"/>
            </a:p>
            <a:p>
              <a:r>
                <a:rPr lang="zh-CN" altLang="en-US" sz="1400" dirty="0"/>
                <a:t>基于聚类的最优回归集成学习模型确实</a:t>
              </a:r>
              <a:r>
                <a:rPr lang="zh-CN" altLang="en-US" sz="1400" b="1" dirty="0"/>
                <a:t>能够有效的提升整体的预测的准确度</a:t>
              </a:r>
              <a:r>
                <a:rPr lang="zh-CN" altLang="en-US" sz="1400" dirty="0"/>
                <a:t>，</a:t>
              </a:r>
              <a:r>
                <a:rPr lang="zh-CN" altLang="zh-CN" sz="14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1400" kern="100" dirty="0">
                <a:latin typeface="Times New Roman" panose="02020603050405020304" pitchFamily="18" charset="0"/>
                <a:cs typeface="Times New Roman" panose="02020603050405020304" pitchFamily="18" charset="0"/>
              </a:endParaRPr>
            </a:p>
            <a:p>
              <a:r>
                <a:rPr lang="zh-CN" altLang="en-US" sz="1400" b="1" kern="100" dirty="0">
                  <a:latin typeface="Times New Roman" panose="02020603050405020304" pitchFamily="18" charset="0"/>
                  <a:cs typeface="Times New Roman" panose="02020603050405020304" pitchFamily="18" charset="0"/>
                </a:rPr>
                <a:t>缺点与展望</a:t>
              </a:r>
              <a:endParaRPr lang="en-US" altLang="zh-CN" sz="1400" b="1" kern="100" dirty="0">
                <a:latin typeface="Times New Roman" panose="02020603050405020304" pitchFamily="18" charset="0"/>
                <a:cs typeface="Times New Roman" panose="02020603050405020304" pitchFamily="18" charset="0"/>
              </a:endParaRPr>
            </a:p>
            <a:p>
              <a:r>
                <a:rPr lang="zh-CN" altLang="en-US" sz="1400" b="1" dirty="0"/>
                <a:t>第一点：</a:t>
              </a:r>
              <a:r>
                <a:rPr lang="zh-CN" altLang="en-US" sz="1400" dirty="0"/>
                <a:t>虽然整体预测精度提升了，但存在个别的离群点在聚类的过程中和整体分离开，使得在预测离群点时精度偏低，所以在后面的工作中还需找到能有效地能检测出离群点的方法；</a:t>
              </a:r>
              <a:endParaRPr lang="en-US" altLang="zh-CN" sz="1400" dirty="0"/>
            </a:p>
            <a:p>
              <a:r>
                <a:rPr lang="zh-CN" altLang="en-US" sz="1400" b="1" dirty="0"/>
                <a:t>第二点</a:t>
              </a:r>
              <a:r>
                <a:rPr lang="zh-CN" altLang="en-US" sz="1400" dirty="0"/>
                <a:t>：</a:t>
              </a:r>
              <a:r>
                <a:rPr lang="zh-CN" altLang="en-US" sz="1400" kern="100" dirty="0">
                  <a:latin typeface="Times New Roman" panose="02020603050405020304" pitchFamily="18" charset="0"/>
                  <a:cs typeface="Times New Roman" panose="02020603050405020304" pitchFamily="18" charset="0"/>
                </a:rPr>
                <a:t>依然存在例如</a:t>
              </a:r>
              <a:r>
                <a:rPr lang="en-US" altLang="zh-CN" sz="1400" kern="100" dirty="0">
                  <a:latin typeface="Times New Roman" panose="02020603050405020304" pitchFamily="18" charset="0"/>
                  <a:cs typeface="Times New Roman" panose="02020603050405020304" pitchFamily="18" charset="0"/>
                </a:rPr>
                <a:t>cluster_7</a:t>
              </a:r>
              <a:r>
                <a:rPr lang="zh-CN" altLang="en-US" sz="1400" kern="100" dirty="0">
                  <a:latin typeface="Times New Roman" panose="02020603050405020304" pitchFamily="18" charset="0"/>
                  <a:cs typeface="Times New Roman" panose="02020603050405020304" pitchFamily="18" charset="0"/>
                </a:rPr>
                <a:t>的预测精度相对较低，除了高维小样本的问题，</a:t>
              </a:r>
              <a:r>
                <a:rPr lang="zh-CN" altLang="en-US" sz="14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1400" dirty="0">
                <a:solidFill>
                  <a:srgbClr val="FF0000"/>
                </a:solidFill>
              </a:endParaRPr>
            </a:p>
            <a:p>
              <a:endParaRPr lang="en-US" altLang="zh-CN" sz="1400" b="1" dirty="0">
                <a:solidFill>
                  <a:srgbClr val="FFFF00"/>
                </a:solidFill>
              </a:endParaRPr>
            </a:p>
          </p:txBody>
        </p:sp>
      </p:gr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 xmlns:a16="http://schemas.microsoft.com/office/drawing/2014/main"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 xmlns:a16="http://schemas.microsoft.com/office/drawing/2014/main"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 xmlns:a16="http://schemas.microsoft.com/office/drawing/2014/main"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 xmlns:a16="http://schemas.microsoft.com/office/drawing/2014/main"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DAF20810-C6F5-4795-8F1E-33A052524D17}"/>
              </a:ext>
            </a:extLst>
          </p:cNvPr>
          <p:cNvSpPr/>
          <p:nvPr/>
        </p:nvSpPr>
        <p:spPr>
          <a:xfrm>
            <a:off x="6564561" y="2696449"/>
            <a:ext cx="2493363"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 xmlns:a16="http://schemas.microsoft.com/office/drawing/2014/main"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 xmlns:a16="http://schemas.microsoft.com/office/drawing/2014/main" id="{658C37BD-E9DF-48E8-BCA9-953121B54941}"/>
              </a:ext>
            </a:extLst>
          </p:cNvPr>
          <p:cNvCxnSpPr>
            <a:cxnSpLocks/>
            <a:stCxn id="19" idx="0"/>
            <a:endCxn id="19" idx="2"/>
          </p:cNvCxnSpPr>
          <p:nvPr/>
        </p:nvCxnSpPr>
        <p:spPr>
          <a:xfrm>
            <a:off x="7811243"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 xmlns:a16="http://schemas.microsoft.com/office/drawing/2014/main"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 xmlns:a16="http://schemas.microsoft.com/office/drawing/2014/main"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1C698C00-CC79-4EBC-A13C-93E416A38558}"/>
                  </a:ext>
                </a:extLst>
              </p:cNvPr>
              <p:cNvSpPr txBox="1"/>
              <p:nvPr/>
            </p:nvSpPr>
            <p:spPr>
              <a:xfrm>
                <a:off x="7932768" y="3370703"/>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932768" y="3370703"/>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 xmlns:a16="http://schemas.microsoft.com/office/drawing/2014/main" id="{49BFC193-DAAD-4B44-BE0C-31563880570B}"/>
              </a:ext>
            </a:extLst>
          </p:cNvPr>
          <p:cNvCxnSpPr>
            <a:cxnSpLocks/>
          </p:cNvCxnSpPr>
          <p:nvPr/>
        </p:nvCxnSpPr>
        <p:spPr>
          <a:xfrm>
            <a:off x="7657490"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 xmlns:a16="http://schemas.microsoft.com/office/drawing/2014/main" id="{2CCED437-E98D-4744-8AD4-989D2ED285AC}"/>
              </a:ext>
            </a:extLst>
          </p:cNvPr>
          <p:cNvCxnSpPr>
            <a:cxnSpLocks/>
          </p:cNvCxnSpPr>
          <p:nvPr/>
        </p:nvCxnSpPr>
        <p:spPr>
          <a:xfrm>
            <a:off x="7657490"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 xmlns:a16="http://schemas.microsoft.com/office/drawing/2014/main" id="{10C4DD74-52B8-43F6-AEF6-B054F1B37CF3}"/>
              </a:ext>
            </a:extLst>
          </p:cNvPr>
          <p:cNvCxnSpPr>
            <a:cxnSpLocks/>
          </p:cNvCxnSpPr>
          <p:nvPr/>
        </p:nvCxnSpPr>
        <p:spPr>
          <a:xfrm>
            <a:off x="7657490"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 xmlns:a16="http://schemas.microsoft.com/office/drawing/2014/main" id="{3C134869-6D92-4D15-9416-D03C443B4539}"/>
              </a:ext>
            </a:extLst>
          </p:cNvPr>
          <p:cNvCxnSpPr>
            <a:cxnSpLocks/>
          </p:cNvCxnSpPr>
          <p:nvPr/>
        </p:nvCxnSpPr>
        <p:spPr>
          <a:xfrm>
            <a:off x="7657490"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 xmlns:a16="http://schemas.microsoft.com/office/drawing/2014/main"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 xmlns:a16="http://schemas.microsoft.com/office/drawing/2014/main"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 xmlns:a16="http://schemas.microsoft.com/office/drawing/2014/main"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 xmlns:a16="http://schemas.microsoft.com/office/drawing/2014/main" id="{A88BC0F9-F828-436C-8ABA-123FD021119A}"/>
              </a:ext>
            </a:extLst>
          </p:cNvPr>
          <p:cNvSpPr txBox="1"/>
          <p:nvPr/>
        </p:nvSpPr>
        <p:spPr>
          <a:xfrm>
            <a:off x="6595363" y="4676611"/>
            <a:ext cx="2558451"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解决方案</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
        <p:nvSpPr>
          <p:cNvPr id="33" name="矩形 15">
            <a:extLst>
              <a:ext uri="{FF2B5EF4-FFF2-40B4-BE49-F238E27FC236}">
                <a16:creationId xmlns="" xmlns:a16="http://schemas.microsoft.com/office/drawing/2014/main"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 xmlns:a16="http://schemas.microsoft.com/office/drawing/2014/main" id="{6D57D265-F45A-4057-87EA-4B03887C4E26}"/>
              </a:ext>
            </a:extLst>
          </p:cNvPr>
          <p:cNvSpPr txBox="1"/>
          <p:nvPr/>
        </p:nvSpPr>
        <p:spPr>
          <a:xfrm>
            <a:off x="194133" y="859846"/>
            <a:ext cx="8930757" cy="1396127"/>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400" dirty="0"/>
              <a:t>基于工作一的结果发现，单纯的从改进机器学习模型的角度以更好的描述蠕变性能</a:t>
            </a:r>
            <a:r>
              <a:rPr lang="en-US" altLang="zh-CN" sz="1400" dirty="0"/>
              <a:t>(</a:t>
            </a:r>
            <a:r>
              <a:rPr lang="zh-CN" altLang="en-US" sz="1400" dirty="0"/>
              <a:t>提升预测精度</a:t>
            </a:r>
            <a:r>
              <a:rPr lang="en-US" altLang="zh-CN" sz="1400" dirty="0"/>
              <a:t>)</a:t>
            </a:r>
            <a:r>
              <a:rPr lang="zh-CN" altLang="en-US" sz="1400" dirty="0"/>
              <a:t>是不够的，样本的质与量也是影响建模效果的关键因素之一。现有的样本种描述蠕变的主要是宏观方面的</a:t>
            </a:r>
            <a:r>
              <a:rPr lang="zh-CN" altLang="en-US" sz="1400" b="1" kern="100" dirty="0">
                <a:solidFill>
                  <a:srgbClr val="FF0000"/>
                </a:solidFill>
                <a:latin typeface="Times New Roman" panose="02020603050405020304" pitchFamily="18" charset="0"/>
                <a:cs typeface="Times New Roman" panose="02020603050405020304" pitchFamily="18" charset="0"/>
              </a:rPr>
              <a:t>成分、热处理和外部条</a:t>
            </a:r>
            <a:r>
              <a:rPr lang="zh-CN" altLang="en-US" sz="1400" b="1" kern="100" dirty="0" smtClean="0">
                <a:solidFill>
                  <a:srgbClr val="FF0000"/>
                </a:solidFill>
                <a:latin typeface="Times New Roman" panose="02020603050405020304" pitchFamily="18" charset="0"/>
                <a:cs typeface="Times New Roman" panose="02020603050405020304" pitchFamily="18" charset="0"/>
              </a:rPr>
              <a:t>件。除</a:t>
            </a:r>
            <a:r>
              <a:rPr lang="zh-CN" altLang="en-US" sz="1400" b="1" kern="100" dirty="0">
                <a:solidFill>
                  <a:srgbClr val="FF0000"/>
                </a:solidFill>
                <a:latin typeface="Times New Roman" panose="02020603050405020304" pitchFamily="18" charset="0"/>
                <a:cs typeface="Times New Roman" panose="02020603050405020304" pitchFamily="18" charset="0"/>
              </a:rPr>
              <a:t>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，这样的数据难以通过文献或者专</a:t>
            </a:r>
            <a:r>
              <a:rPr lang="zh-CN" altLang="en-US" sz="1400" b="1" kern="100" dirty="0" smtClean="0">
                <a:solidFill>
                  <a:srgbClr val="FF0000"/>
                </a:solidFill>
                <a:latin typeface="Times New Roman" panose="02020603050405020304" pitchFamily="18" charset="0"/>
                <a:cs typeface="Times New Roman" panose="02020603050405020304" pitchFamily="18" charset="0"/>
              </a:rPr>
              <a:t>利收</a:t>
            </a:r>
            <a:r>
              <a:rPr lang="zh-CN" altLang="en-US" sz="1400" b="1" kern="100" dirty="0">
                <a:solidFill>
                  <a:srgbClr val="FF0000"/>
                </a:solidFill>
                <a:latin typeface="Times New Roman" panose="02020603050405020304" pitchFamily="18" charset="0"/>
                <a:cs typeface="Times New Roman" panose="02020603050405020304" pitchFamily="18" charset="0"/>
              </a:rPr>
              <a:t>集得到。</a:t>
            </a:r>
            <a:endParaRPr lang="en-US" altLang="zh-CN" sz="14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 xmlns:a16="http://schemas.microsoft.com/office/drawing/2014/main"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 xmlns:a16="http://schemas.microsoft.com/office/drawing/2014/main"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 xmlns:a16="http://schemas.microsoft.com/office/drawing/2014/main"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 xmlns:a16="http://schemas.microsoft.com/office/drawing/2014/main"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多文档 4">
            <a:extLst>
              <a:ext uri="{FF2B5EF4-FFF2-40B4-BE49-F238E27FC236}">
                <a16:creationId xmlns="" xmlns:a16="http://schemas.microsoft.com/office/drawing/2014/main"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流程图: 多文档 5">
            <a:extLst>
              <a:ext uri="{FF2B5EF4-FFF2-40B4-BE49-F238E27FC236}">
                <a16:creationId xmlns="" xmlns:a16="http://schemas.microsoft.com/office/drawing/2014/main" id="{C55642D7-D698-471C-8E14-A904AD502AB0}"/>
              </a:ext>
            </a:extLst>
          </p:cNvPr>
          <p:cNvSpPr/>
          <p:nvPr/>
        </p:nvSpPr>
        <p:spPr>
          <a:xfrm>
            <a:off x="7668344" y="825319"/>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 xmlns:a16="http://schemas.microsoft.com/office/drawing/2014/main" id="{841D3567-3232-446C-B457-27A6CA125278}"/>
              </a:ext>
            </a:extLst>
          </p:cNvPr>
          <p:cNvSpPr/>
          <p:nvPr/>
        </p:nvSpPr>
        <p:spPr>
          <a:xfrm>
            <a:off x="5930769" y="825319"/>
            <a:ext cx="1152128"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t>相应的解析式</a:t>
            </a:r>
          </a:p>
        </p:txBody>
      </p:sp>
      <p:sp>
        <p:nvSpPr>
          <p:cNvPr id="12" name="矩形 11">
            <a:extLst>
              <a:ext uri="{FF2B5EF4-FFF2-40B4-BE49-F238E27FC236}">
                <a16:creationId xmlns="" xmlns:a16="http://schemas.microsoft.com/office/drawing/2014/main" id="{348F0673-9524-4FF1-91B0-B2DAB71B4B21}"/>
              </a:ext>
            </a:extLst>
          </p:cNvPr>
          <p:cNvSpPr/>
          <p:nvPr/>
        </p:nvSpPr>
        <p:spPr>
          <a:xfrm>
            <a:off x="2482360" y="825319"/>
            <a:ext cx="1338307"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err="1"/>
              <a:t>Thermo</a:t>
            </a:r>
            <a:endParaRPr lang="en-US" altLang="zh-CN" sz="1400" dirty="0"/>
          </a:p>
          <a:p>
            <a:pPr algn="ctr"/>
            <a:r>
              <a:rPr lang="en-US" altLang="zh-CN" sz="1400" dirty="0" err="1"/>
              <a:t>Calc</a:t>
            </a:r>
            <a:endParaRPr lang="zh-CN" altLang="en-US" sz="1400" dirty="0"/>
          </a:p>
        </p:txBody>
      </p:sp>
      <p:sp>
        <p:nvSpPr>
          <p:cNvPr id="13" name="流程图: 多文档 12">
            <a:extLst>
              <a:ext uri="{FF2B5EF4-FFF2-40B4-BE49-F238E27FC236}">
                <a16:creationId xmlns="" xmlns:a16="http://schemas.microsoft.com/office/drawing/2014/main" id="{B7E39190-C2AF-438F-8F72-FFAEA7E18DDB}"/>
              </a:ext>
            </a:extLst>
          </p:cNvPr>
          <p:cNvSpPr/>
          <p:nvPr/>
        </p:nvSpPr>
        <p:spPr>
          <a:xfrm>
            <a:off x="4234677" y="827750"/>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 xmlns:a16="http://schemas.microsoft.com/office/drawing/2014/main"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 xmlns:a16="http://schemas.microsoft.com/office/drawing/2014/main" id="{F2581735-D1A9-433C-81F3-FB4DC3D239A5}"/>
              </a:ext>
            </a:extLst>
          </p:cNvPr>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 xmlns:a16="http://schemas.microsoft.com/office/drawing/2014/main" id="{FEDFBEBC-0C43-4A4D-83BC-0EE948DAA804}"/>
              </a:ext>
            </a:extLst>
          </p:cNvPr>
          <p:cNvCxnSpPr>
            <a:cxnSpLocks/>
            <a:stCxn id="7" idx="3"/>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 xmlns:a16="http://schemas.microsoft.com/office/drawing/2014/main" id="{24508961-FFE0-42DA-ABA6-5898766787BB}"/>
              </a:ext>
            </a:extLst>
          </p:cNvPr>
          <p:cNvCxnSpPr>
            <a:cxnSpLocks/>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 xmlns:a16="http://schemas.microsoft.com/office/drawing/2014/main"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 xmlns:a16="http://schemas.microsoft.com/office/drawing/2014/main"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 xmlns:a16="http://schemas.microsoft.com/office/drawing/2014/main"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 xmlns:a16="http://schemas.microsoft.com/office/drawing/2014/main"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 xmlns:a16="http://schemas.microsoft.com/office/drawing/2014/main"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 xmlns:a16="http://schemas.microsoft.com/office/drawing/2014/main"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 xmlns:a16="http://schemas.microsoft.com/office/drawing/2014/main"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 xmlns:a16="http://schemas.microsoft.com/office/drawing/2014/main"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 xmlns:a16="http://schemas.microsoft.com/office/drawing/2014/main" id="{FFCA6DEE-B1A3-484D-A204-1E492F62308C}"/>
              </a:ext>
            </a:extLst>
          </p:cNvPr>
          <p:cNvGrpSpPr/>
          <p:nvPr/>
        </p:nvGrpSpPr>
        <p:grpSpPr>
          <a:xfrm>
            <a:off x="27463" y="1720215"/>
            <a:ext cx="9036496" cy="5136856"/>
            <a:chOff x="35005" y="1720215"/>
            <a:chExt cx="9036496" cy="5136856"/>
          </a:xfrm>
        </p:grpSpPr>
        <p:sp>
          <p:nvSpPr>
            <p:cNvPr id="85" name="矩形 84">
              <a:extLst>
                <a:ext uri="{FF2B5EF4-FFF2-40B4-BE49-F238E27FC236}">
                  <a16:creationId xmlns="" xmlns:a16="http://schemas.microsoft.com/office/drawing/2014/main"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203851" y="1750918"/>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914400" y="-96756"/>
            <a:ext cx="8229600" cy="796950"/>
          </a:xfrm>
        </p:spPr>
        <p:txBody>
          <a:bodyPr>
            <a:normAutofit fontScale="90000"/>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3" name="矩形: 圆角 12">
            <a:extLst>
              <a:ext uri="{FF2B5EF4-FFF2-40B4-BE49-F238E27FC236}">
                <a16:creationId xmlns=""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 xmlns:a16="http://schemas.microsoft.com/office/drawing/2014/main"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 xmlns:a16="http://schemas.microsoft.com/office/drawing/2014/main"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 xmlns:a16="http://schemas.microsoft.com/office/drawing/2014/main"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 xmlns:a16="http://schemas.microsoft.com/office/drawing/2014/main"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 xmlns:a16="http://schemas.microsoft.com/office/drawing/2014/main"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874955744"/>
                    </a:ext>
                  </a:extLst>
                </a:gridCol>
                <a:gridCol w="1125622">
                  <a:extLst>
                    <a:ext uri="{9D8B030D-6E8A-4147-A177-3AD203B41FA5}">
                      <a16:colId xmlns="" xmlns:a16="http://schemas.microsoft.com/office/drawing/2014/main" val="283052616"/>
                    </a:ext>
                  </a:extLst>
                </a:gridCol>
                <a:gridCol w="1363734">
                  <a:extLst>
                    <a:ext uri="{9D8B030D-6E8A-4147-A177-3AD203B41FA5}">
                      <a16:colId xmlns="" xmlns:a16="http://schemas.microsoft.com/office/drawing/2014/main" val="3758211763"/>
                    </a:ext>
                  </a:extLst>
                </a:gridCol>
                <a:gridCol w="1536907">
                  <a:extLst>
                    <a:ext uri="{9D8B030D-6E8A-4147-A177-3AD203B41FA5}">
                      <a16:colId xmlns="" xmlns:a16="http://schemas.microsoft.com/office/drawing/2014/main" val="655483779"/>
                    </a:ext>
                  </a:extLst>
                </a:gridCol>
              </a:tblGrid>
              <a:tr h="221721">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904562715"/>
                  </a:ext>
                </a:extLst>
              </a:tr>
            </a:tbl>
          </a:graphicData>
        </a:graphic>
      </p:graphicFrame>
      <p:sp>
        <p:nvSpPr>
          <p:cNvPr id="34" name="箭头: V 形 33">
            <a:extLst>
              <a:ext uri="{FF2B5EF4-FFF2-40B4-BE49-F238E27FC236}">
                <a16:creationId xmlns="" xmlns:a16="http://schemas.microsoft.com/office/drawing/2014/main" id="{95CBAFA8-3240-4A7D-8D7C-5110C091B085}"/>
              </a:ext>
            </a:extLst>
          </p:cNvPr>
          <p:cNvSpPr/>
          <p:nvPr/>
        </p:nvSpPr>
        <p:spPr>
          <a:xfrm rot="10800000">
            <a:off x="9612560" y="225266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a:extLst>
              <a:ext uri="{FF2B5EF4-FFF2-40B4-BE49-F238E27FC236}">
                <a16:creationId xmlns="" xmlns:a16="http://schemas.microsoft.com/office/drawing/2014/main"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 xmlns:a16="http://schemas.microsoft.com/office/drawing/2014/main" id="{53171B14-AD36-4FC1-9151-7E61428B7338}"/>
              </a:ext>
            </a:extLst>
          </p:cNvPr>
          <p:cNvGraphicFramePr>
            <a:graphicFrameLocks noGrp="1"/>
          </p:cNvGraphicFramePr>
          <p:nvPr>
            <p:extLst/>
          </p:nvPr>
        </p:nvGraphicFramePr>
        <p:xfrm>
          <a:off x="6284209" y="1089134"/>
          <a:ext cx="2424024" cy="4639246"/>
        </p:xfrm>
        <a:graphic>
          <a:graphicData uri="http://schemas.openxmlformats.org/drawingml/2006/table">
            <a:tbl>
              <a:tblPr/>
              <a:tblGrid>
                <a:gridCol w="606006">
                  <a:extLst>
                    <a:ext uri="{9D8B030D-6E8A-4147-A177-3AD203B41FA5}">
                      <a16:colId xmlns="" xmlns:a16="http://schemas.microsoft.com/office/drawing/2014/main" val="3113492145"/>
                    </a:ext>
                  </a:extLst>
                </a:gridCol>
                <a:gridCol w="606006">
                  <a:extLst>
                    <a:ext uri="{9D8B030D-6E8A-4147-A177-3AD203B41FA5}">
                      <a16:colId xmlns="" xmlns:a16="http://schemas.microsoft.com/office/drawing/2014/main" val="1229954031"/>
                    </a:ext>
                  </a:extLst>
                </a:gridCol>
                <a:gridCol w="606006">
                  <a:extLst>
                    <a:ext uri="{9D8B030D-6E8A-4147-A177-3AD203B41FA5}">
                      <a16:colId xmlns="" xmlns:a16="http://schemas.microsoft.com/office/drawing/2014/main" val="580958859"/>
                    </a:ext>
                  </a:extLst>
                </a:gridCol>
                <a:gridCol w="606006">
                  <a:extLst>
                    <a:ext uri="{9D8B030D-6E8A-4147-A177-3AD203B41FA5}">
                      <a16:colId xmlns="" xmlns:a16="http://schemas.microsoft.com/office/drawing/2014/main"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4970791"/>
                  </a:ext>
                </a:extLst>
              </a:tr>
            </a:tbl>
          </a:graphicData>
        </a:graphic>
      </p:graphicFrame>
      <p:sp>
        <p:nvSpPr>
          <p:cNvPr id="33" name="矩形: 圆角 32">
            <a:extLst>
              <a:ext uri="{FF2B5EF4-FFF2-40B4-BE49-F238E27FC236}">
                <a16:creationId xmlns="" xmlns:a16="http://schemas.microsoft.com/office/drawing/2014/main" id="{40844E59-1454-42CF-918C-922AF3E81E4F}"/>
              </a:ext>
            </a:extLst>
          </p:cNvPr>
          <p:cNvSpPr/>
          <p:nvPr/>
        </p:nvSpPr>
        <p:spPr>
          <a:xfrm>
            <a:off x="6023015" y="764704"/>
            <a:ext cx="2886852" cy="505284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 xmlns:a16="http://schemas.microsoft.com/office/drawing/2014/main" id="{124AACDC-D1C6-43FD-9B75-74250B6585AD}"/>
              </a:ext>
            </a:extLst>
          </p:cNvPr>
          <p:cNvSpPr txBox="1"/>
          <p:nvPr/>
        </p:nvSpPr>
        <p:spPr>
          <a:xfrm>
            <a:off x="6268771" y="813316"/>
            <a:ext cx="1584176" cy="307777"/>
          </a:xfrm>
          <a:prstGeom prst="rect">
            <a:avLst/>
          </a:prstGeom>
          <a:noFill/>
        </p:spPr>
        <p:txBody>
          <a:bodyPr wrap="square" rtlCol="0">
            <a:spAutoFit/>
          </a:bodyPr>
          <a:lstStyle/>
          <a:p>
            <a:r>
              <a:rPr lang="zh-CN" altLang="en-US" sz="1400" dirty="0"/>
              <a:t>预测对比</a:t>
            </a:r>
          </a:p>
        </p:txBody>
      </p:sp>
      <p:sp>
        <p:nvSpPr>
          <p:cNvPr id="10" name="文本框 9">
            <a:extLst>
              <a:ext uri="{FF2B5EF4-FFF2-40B4-BE49-F238E27FC236}">
                <a16:creationId xmlns="" xmlns:a16="http://schemas.microsoft.com/office/drawing/2014/main" id="{AF12E857-29BE-4A0D-8D87-FC607082ABFD}"/>
              </a:ext>
            </a:extLst>
          </p:cNvPr>
          <p:cNvSpPr txBox="1"/>
          <p:nvPr/>
        </p:nvSpPr>
        <p:spPr>
          <a:xfrm>
            <a:off x="5990277" y="5874026"/>
            <a:ext cx="295232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dirty="0"/>
              <a:t>多尺度样本预测蠕变的精度甚至更低，原因可能是相对于小样本，维度更高，导致得精度下降，</a:t>
            </a:r>
            <a:r>
              <a:rPr lang="zh-CN" altLang="en-US" sz="1400" b="1" dirty="0"/>
              <a:t>所以有必要进行特征选择！</a:t>
            </a:r>
          </a:p>
        </p:txBody>
      </p:sp>
      <p:sp>
        <p:nvSpPr>
          <p:cNvPr id="38" name="箭头: 右 37">
            <a:extLst>
              <a:ext uri="{FF2B5EF4-FFF2-40B4-BE49-F238E27FC236}">
                <a16:creationId xmlns=""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 xmlns:a16="http://schemas.microsoft.com/office/drawing/2014/main"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 xmlns:a16="http://schemas.microsoft.com/office/drawing/2014/main"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E9E259-002D-4D06-8FD9-54A2776983EE}"/>
              </a:ext>
            </a:extLst>
          </p:cNvPr>
          <p:cNvSpPr>
            <a:spLocks noGrp="1"/>
          </p:cNvSpPr>
          <p:nvPr>
            <p:ph type="title"/>
          </p:nvPr>
        </p:nvSpPr>
        <p:spPr>
          <a:xfrm>
            <a:off x="914400" y="-65113"/>
            <a:ext cx="8229600" cy="796950"/>
          </a:xfrm>
        </p:spPr>
        <p:txBody>
          <a:bodyPr/>
          <a:lstStyle/>
          <a:p>
            <a:r>
              <a:rPr lang="zh-CN" altLang="en-US" sz="2200" dirty="0" smtClean="0">
                <a:solidFill>
                  <a:srgbClr val="FF0000"/>
                </a:solidFill>
              </a:rPr>
              <a:t>新</a:t>
            </a:r>
            <a:r>
              <a:rPr lang="zh-CN" altLang="en-US" sz="2200" dirty="0">
                <a:solidFill>
                  <a:srgbClr val="FF0000"/>
                </a:solidFill>
              </a:rPr>
              <a:t>属性计算</a:t>
            </a:r>
            <a:br>
              <a:rPr lang="zh-CN" altLang="en-US" sz="2200" dirty="0">
                <a:solidFill>
                  <a:srgbClr val="FF0000"/>
                </a:solidFill>
              </a:rPr>
            </a:br>
            <a:r>
              <a:rPr lang="zh-CN" altLang="en-US" sz="2200" dirty="0">
                <a:solidFill>
                  <a:srgbClr val="FF0000"/>
                </a:solidFill>
              </a:rPr>
              <a:t>			</a:t>
            </a:r>
            <a:r>
              <a:rPr lang="en-US" altLang="zh-CN" sz="2200" dirty="0">
                <a:solidFill>
                  <a:srgbClr val="FF0000"/>
                </a:solidFill>
              </a:rPr>
              <a:t>---</a:t>
            </a:r>
            <a:r>
              <a:rPr lang="zh-CN" altLang="en-US" sz="2200" dirty="0">
                <a:solidFill>
                  <a:srgbClr val="FF0000"/>
                </a:solidFill>
              </a:rPr>
              <a:t>基于新属性的蠕变预测</a:t>
            </a:r>
            <a:endParaRPr lang="zh-CN" altLang="en-US" dirty="0"/>
          </a:p>
        </p:txBody>
      </p:sp>
      <p:graphicFrame>
        <p:nvGraphicFramePr>
          <p:cNvPr id="4" name="表格 3">
            <a:extLst>
              <a:ext uri="{FF2B5EF4-FFF2-40B4-BE49-F238E27FC236}">
                <a16:creationId xmlns="" xmlns:a16="http://schemas.microsoft.com/office/drawing/2014/main"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 xmlns:a16="http://schemas.microsoft.com/office/drawing/2014/main" val="3673177745"/>
                    </a:ext>
                  </a:extLst>
                </a:gridCol>
                <a:gridCol w="1371773">
                  <a:extLst>
                    <a:ext uri="{9D8B030D-6E8A-4147-A177-3AD203B41FA5}">
                      <a16:colId xmlns="" xmlns:a16="http://schemas.microsoft.com/office/drawing/2014/main" val="830347716"/>
                    </a:ext>
                  </a:extLst>
                </a:gridCol>
                <a:gridCol w="1661957">
                  <a:extLst>
                    <a:ext uri="{9D8B030D-6E8A-4147-A177-3AD203B41FA5}">
                      <a16:colId xmlns="" xmlns:a16="http://schemas.microsoft.com/office/drawing/2014/main"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0.04297814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0.04920266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0.04025494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1884963345"/>
                  </a:ext>
                </a:extLst>
              </a:tr>
            </a:tbl>
          </a:graphicData>
        </a:graphic>
      </p:graphicFrame>
      <p:graphicFrame>
        <p:nvGraphicFramePr>
          <p:cNvPr id="5" name="图示 4">
            <a:extLst>
              <a:ext uri="{FF2B5EF4-FFF2-40B4-BE49-F238E27FC236}">
                <a16:creationId xmlns="" xmlns:a16="http://schemas.microsoft.com/office/drawing/2014/main"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8F7DD677-4F38-410C-91D1-C523B347033F}"/>
              </a:ext>
            </a:extLst>
          </p:cNvPr>
          <p:cNvSpPr txBox="1"/>
          <p:nvPr/>
        </p:nvSpPr>
        <p:spPr>
          <a:xfrm>
            <a:off x="2516513" y="844691"/>
            <a:ext cx="1584176" cy="307777"/>
          </a:xfrm>
          <a:prstGeom prst="rect">
            <a:avLst/>
          </a:prstGeom>
          <a:noFill/>
        </p:spPr>
        <p:txBody>
          <a:bodyPr wrap="square" rtlCol="0">
            <a:spAutoFit/>
          </a:bodyPr>
          <a:lstStyle/>
          <a:p>
            <a:r>
              <a:rPr lang="zh-CN" altLang="en-US" sz="1400" dirty="0"/>
              <a:t>特征选择</a:t>
            </a:r>
          </a:p>
        </p:txBody>
      </p:sp>
      <p:graphicFrame>
        <p:nvGraphicFramePr>
          <p:cNvPr id="8" name="表格 7">
            <a:extLst>
              <a:ext uri="{FF2B5EF4-FFF2-40B4-BE49-F238E27FC236}">
                <a16:creationId xmlns="" xmlns:a16="http://schemas.microsoft.com/office/drawing/2014/main"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9" name="矩形: 圆角 8">
            <a:extLst>
              <a:ext uri="{FF2B5EF4-FFF2-40B4-BE49-F238E27FC236}">
                <a16:creationId xmlns="" xmlns:a16="http://schemas.microsoft.com/office/drawing/2014/main"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 xmlns:a16="http://schemas.microsoft.com/office/drawing/2014/main"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 xmlns:a16="http://schemas.microsoft.com/office/drawing/2014/main"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 xmlns:a16="http://schemas.microsoft.com/office/drawing/2014/main"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 xmlns:a16="http://schemas.microsoft.com/office/drawing/2014/main"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 xmlns:a16="http://schemas.microsoft.com/office/drawing/2014/main"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 xmlns:a16="http://schemas.microsoft.com/office/drawing/2014/main"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9" name="矩形: 圆角 18">
            <a:extLst>
              <a:ext uri="{FF2B5EF4-FFF2-40B4-BE49-F238E27FC236}">
                <a16:creationId xmlns="" xmlns:a16="http://schemas.microsoft.com/office/drawing/2014/main"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 xmlns:a16="http://schemas.microsoft.com/office/drawing/2014/main"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 xmlns:a16="http://schemas.microsoft.com/office/drawing/2014/main"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 xmlns:a16="http://schemas.microsoft.com/office/drawing/2014/main"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 xmlns:a16="http://schemas.microsoft.com/office/drawing/2014/main"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 xmlns:a16="http://schemas.microsoft.com/office/drawing/2014/main"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 xmlns:a16="http://schemas.microsoft.com/office/drawing/2014/main" id="{F47A7CA5-1B27-4E41-A2EE-058773FEECE8}"/>
              </a:ext>
            </a:extLst>
          </p:cNvPr>
          <p:cNvSpPr txBox="1"/>
          <p:nvPr/>
        </p:nvSpPr>
        <p:spPr>
          <a:xfrm>
            <a:off x="5414423" y="5574811"/>
            <a:ext cx="3339467"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b="1" dirty="0"/>
              <a:t>经过特征筛选之后，预测精度确实提高了。证明了方法的有效性。但提升幅度不明显，一方面还是样本少的原因，未来的工作之一是计算更多的样本数据的数据。</a:t>
            </a:r>
            <a:endParaRPr lang="zh-CN" altLang="en-US" sz="1400" dirty="0"/>
          </a:p>
        </p:txBody>
      </p:sp>
      <p:sp>
        <p:nvSpPr>
          <p:cNvPr id="3" name="文本框 2">
            <a:extLst>
              <a:ext uri="{FF2B5EF4-FFF2-40B4-BE49-F238E27FC236}">
                <a16:creationId xmlns="" xmlns:a16="http://schemas.microsoft.com/office/drawing/2014/main"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Tree>
    <p:extLst>
      <p:ext uri="{BB962C8B-B14F-4D97-AF65-F5344CB8AC3E}">
        <p14:creationId xmlns:p14="http://schemas.microsoft.com/office/powerpoint/2010/main" val="2853220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78494"/>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810353241"/>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039464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412524573"/>
              </p:ext>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75828993"/>
              </p:ext>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smtClean="0"/>
                        <a:t>/</a:t>
                      </a:r>
                      <a:r>
                        <a:rPr lang="zh-CN" altLang="en-US" dirty="0" smtClean="0"/>
                        <a:t>开发工具</a:t>
                      </a:r>
                      <a:r>
                        <a:rPr lang="en-US" altLang="zh-CN" dirty="0" smtClean="0"/>
                        <a:t>/</a:t>
                      </a:r>
                      <a:r>
                        <a:rPr lang="zh-CN" altLang="en-US" dirty="0" smtClean="0"/>
                        <a:t>框架</a:t>
                      </a:r>
                      <a:endParaRPr lang="zh-CN" altLang="en-US" dirty="0"/>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a:t>
                      </a:r>
                      <a:r>
                        <a:rPr lang="en-US" altLang="zh-CN" sz="1400" baseline="0" dirty="0" smtClean="0"/>
                        <a:t>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smtClean="0"/>
                        <a:t>Anaconda</a:t>
                      </a:r>
                      <a:endParaRPr lang="zh-CN" altLang="en-US" sz="1400" dirty="0"/>
                    </a:p>
                  </a:txBody>
                  <a:tcPr/>
                </a:tc>
                <a:tc>
                  <a:txBody>
                    <a:bodyPr/>
                    <a:lstStyle/>
                    <a:p>
                      <a:r>
                        <a:rPr lang="en-US" altLang="zh-CN" sz="1400" dirty="0" smtClean="0"/>
                        <a:t>2.7</a:t>
                      </a:r>
                      <a:endParaRPr lang="zh-CN" altLang="en-US" sz="1400" dirty="0"/>
                    </a:p>
                  </a:txBody>
                  <a:tcPr/>
                </a:tc>
                <a:tc>
                  <a:txBody>
                    <a:bodyPr/>
                    <a:lstStyle/>
                    <a:p>
                      <a:r>
                        <a:rPr lang="zh-CN" altLang="en-US" sz="1400" dirty="0" smtClean="0"/>
                        <a:t>开源的</a:t>
                      </a:r>
                      <a:r>
                        <a:rPr lang="en-US" altLang="zh-CN" sz="1400" dirty="0" smtClean="0"/>
                        <a:t>Python</a:t>
                      </a:r>
                      <a:r>
                        <a:rPr lang="zh-CN" altLang="en-US" sz="1400" dirty="0" smtClean="0"/>
                        <a:t>发行版本，其包含了</a:t>
                      </a:r>
                      <a:r>
                        <a:rPr lang="en-US" altLang="zh-CN" sz="1400" dirty="0" smtClean="0"/>
                        <a:t>conda</a:t>
                      </a:r>
                      <a:r>
                        <a:rPr lang="zh-CN" altLang="en-US" sz="1400" dirty="0" smtClean="0"/>
                        <a:t>、</a:t>
                      </a:r>
                      <a:r>
                        <a:rPr lang="en-US" altLang="zh-CN" sz="1400" dirty="0" smtClean="0"/>
                        <a:t>Python</a:t>
                      </a:r>
                      <a:r>
                        <a:rPr lang="zh-CN" altLang="en-US" sz="1400" dirty="0" smtClean="0"/>
                        <a:t>等多个科学包及其依赖项。</a:t>
                      </a:r>
                      <a:endParaRPr lang="zh-CN" altLang="en-US" sz="1400" dirty="0"/>
                    </a:p>
                  </a:txBody>
                  <a:tcPr/>
                </a:tc>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smtClean="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smtClean="0"/>
                        <a:t>Logstash</a:t>
                      </a:r>
                      <a:endParaRPr lang="zh-CN" altLang="en-US" sz="1400" dirty="0"/>
                    </a:p>
                  </a:txBody>
                  <a:tcPr/>
                </a:tc>
                <a:tc>
                  <a:txBody>
                    <a:bodyPr/>
                    <a:lstStyle/>
                    <a:p>
                      <a:r>
                        <a:rPr lang="en-US" altLang="zh-CN" sz="1400" dirty="0" smtClean="0"/>
                        <a:t>5.4.0</a:t>
                      </a:r>
                      <a:endParaRPr lang="zh-CN" altLang="en-US" sz="1400" dirty="0"/>
                    </a:p>
                  </a:txBody>
                  <a:tcPr/>
                </a:tc>
                <a:tc>
                  <a:txBody>
                    <a:bodyPr/>
                    <a:lstStyle/>
                    <a:p>
                      <a:r>
                        <a:rPr lang="zh-CN" altLang="en-US" sz="1400" dirty="0" smtClean="0"/>
                        <a:t>开源的数据收集引擎，收集的数据对象为日志文件</a:t>
                      </a:r>
                      <a:endParaRPr lang="zh-CN" altLang="en-US" sz="1400" dirty="0"/>
                    </a:p>
                  </a:txBody>
                  <a:tcPr/>
                </a:tc>
              </a:tr>
              <a:tr h="295990">
                <a:tc>
                  <a:txBody>
                    <a:bodyPr/>
                    <a:lstStyle/>
                    <a:p>
                      <a:r>
                        <a:rPr lang="en-US" altLang="zh-CN" sz="1400" dirty="0" smtClean="0"/>
                        <a:t>SSM</a:t>
                      </a:r>
                      <a:endParaRPr lang="zh-CN" altLang="en-US" sz="1400" dirty="0"/>
                    </a:p>
                  </a:txBody>
                  <a:tcPr/>
                </a:tc>
                <a:tc>
                  <a:txBody>
                    <a:bodyPr/>
                    <a:lstStyle/>
                    <a:p>
                      <a:endParaRPr lang="zh-CN" altLang="en-US" sz="1400" dirty="0"/>
                    </a:p>
                  </a:txBody>
                  <a:tcPr/>
                </a:tc>
                <a:tc>
                  <a:txBody>
                    <a:bodyPr/>
                    <a:lstStyle/>
                    <a:p>
                      <a:r>
                        <a:rPr lang="en-US" altLang="zh-CN" sz="1400" dirty="0" smtClean="0"/>
                        <a:t>Spring+springmvc+mybatis</a:t>
                      </a:r>
                      <a:r>
                        <a:rPr lang="zh-CN" altLang="en-US" sz="1400" dirty="0" smtClean="0"/>
                        <a:t>框架，轻量级</a:t>
                      </a:r>
                      <a:r>
                        <a:rPr lang="en-US" altLang="zh-CN" sz="1400" dirty="0" smtClean="0"/>
                        <a:t>Javaweb</a:t>
                      </a:r>
                      <a:r>
                        <a:rPr lang="zh-CN" altLang="en-US" sz="1400" dirty="0" smtClean="0"/>
                        <a:t>框架</a:t>
                      </a:r>
                      <a:endParaRPr lang="zh-CN" altLang="en-US" sz="1400" dirty="0"/>
                    </a:p>
                  </a:txBody>
                  <a:tcPr/>
                </a:tc>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400" dirty="0">
                <a:solidFill>
                  <a:srgbClr val="FF0000"/>
                </a:solidFill>
              </a:rPr>
              <a:t>平台首</a:t>
            </a:r>
            <a:r>
              <a:rPr lang="zh-CN" altLang="en-US" sz="2400" dirty="0" smtClean="0">
                <a:solidFill>
                  <a:srgbClr val="FF0000"/>
                </a:solidFill>
              </a:rPr>
              <a:t>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首页数据搜索界面展</a:t>
            </a:r>
            <a:r>
              <a:rPr lang="zh-CN" altLang="en-US" sz="2300" dirty="0" smtClean="0">
                <a:solidFill>
                  <a:srgbClr val="FF0000"/>
                </a:solidFill>
              </a:rPr>
              <a:t>示</a:t>
            </a:r>
            <a:endParaRPr lang="zh-CN" altLang="en-US" sz="2300" dirty="0">
              <a:solidFill>
                <a:srgbClr val="FF0000"/>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407" y="776852"/>
            <a:ext cx="6624736" cy="3726415"/>
          </a:xfrm>
          <a:prstGeom prst="rect">
            <a:avLst/>
          </a:prstGeom>
        </p:spPr>
      </p:pic>
      <p:pic>
        <p:nvPicPr>
          <p:cNvPr id="4" name="图片 3"/>
          <p:cNvPicPr>
            <a:picLocks noChangeAspect="1"/>
          </p:cNvPicPr>
          <p:nvPr/>
        </p:nvPicPr>
        <p:blipFill>
          <a:blip r:embed="rId3"/>
          <a:stretch>
            <a:fillRect/>
          </a:stretch>
        </p:blipFill>
        <p:spPr>
          <a:xfrm>
            <a:off x="559407" y="3114662"/>
            <a:ext cx="6654824" cy="3743338"/>
          </a:xfrm>
          <a:prstGeom prst="rect">
            <a:avLst/>
          </a:prstGeom>
        </p:spPr>
      </p:pic>
      <p:sp>
        <p:nvSpPr>
          <p:cNvPr id="6" name="文本框 5"/>
          <p:cNvSpPr txBox="1"/>
          <p:nvPr/>
        </p:nvSpPr>
        <p:spPr>
          <a:xfrm>
            <a:off x="3779912" y="1700808"/>
            <a:ext cx="2993889" cy="369332"/>
          </a:xfrm>
          <a:prstGeom prst="rect">
            <a:avLst/>
          </a:prstGeom>
          <a:noFill/>
        </p:spPr>
        <p:txBody>
          <a:bodyPr wrap="square" rtlCol="0">
            <a:spAutoFit/>
          </a:bodyPr>
          <a:lstStyle/>
          <a:p>
            <a:r>
              <a:rPr lang="zh-CN" altLang="en-US" b="1" dirty="0" smtClean="0">
                <a:solidFill>
                  <a:srgbClr val="FF0000"/>
                </a:solidFill>
              </a:rPr>
              <a:t>文献、数据、计算方法搜索</a:t>
            </a:r>
            <a:endParaRPr lang="zh-CN" altLang="en-US" b="1" dirty="0">
              <a:solidFill>
                <a:srgbClr val="FF0000"/>
              </a:solidFill>
            </a:endParaRPr>
          </a:p>
        </p:txBody>
      </p:sp>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用户画像构建</a:t>
            </a:r>
            <a:endParaRPr lang="zh-CN" altLang="en-US" sz="2300" dirty="0">
              <a:solidFill>
                <a:srgbClr val="FF0000"/>
              </a:solidFill>
            </a:endParaRPr>
          </a:p>
        </p:txBody>
      </p:sp>
      <p:sp>
        <p:nvSpPr>
          <p:cNvPr id="3" name="文本框 2"/>
          <p:cNvSpPr txBox="1"/>
          <p:nvPr/>
        </p:nvSpPr>
        <p:spPr>
          <a:xfrm>
            <a:off x="236936" y="908720"/>
            <a:ext cx="8805664" cy="892552"/>
          </a:xfrm>
          <a:prstGeom prst="rect">
            <a:avLst/>
          </a:prstGeom>
          <a:noFill/>
        </p:spPr>
        <p:txBody>
          <a:bodyPr wrap="square" rtlCol="0">
            <a:spAutoFit/>
          </a:bodyPr>
          <a:lstStyle/>
          <a:p>
            <a:r>
              <a:rPr lang="zh-CN" altLang="en-US" b="1" dirty="0">
                <a:solidFill>
                  <a:srgbClr val="FF0000"/>
                </a:solidFill>
              </a:rPr>
              <a:t>用</a:t>
            </a:r>
            <a:r>
              <a:rPr lang="zh-CN" altLang="en-US" b="1" dirty="0" smtClean="0">
                <a:solidFill>
                  <a:srgbClr val="FF0000"/>
                </a:solidFill>
              </a:rPr>
              <a:t>户模型定义：</a:t>
            </a:r>
            <a:endParaRPr lang="en-US" altLang="zh-CN" b="1" dirty="0">
              <a:solidFill>
                <a:srgbClr val="FF0000"/>
              </a:solidFill>
            </a:endParaRPr>
          </a:p>
          <a:p>
            <a:r>
              <a:rPr lang="en-US" altLang="zh-CN" b="1" dirty="0" smtClean="0">
                <a:solidFill>
                  <a:srgbClr val="FF0000"/>
                </a:solidFill>
              </a:rPr>
              <a:t>          </a:t>
            </a:r>
            <a:r>
              <a:rPr lang="en-US" altLang="zh-CN" dirty="0" smtClean="0"/>
              <a:t>User_model = U{&lt;</a:t>
            </a:r>
            <a:r>
              <a:rPr lang="zh-CN" altLang="en-US" sz="1600" b="1" dirty="0" smtClean="0">
                <a:solidFill>
                  <a:srgbClr val="FF0000"/>
                </a:solidFill>
              </a:rPr>
              <a:t>用户基本信息</a:t>
            </a:r>
            <a:r>
              <a:rPr lang="en-US" altLang="zh-CN" sz="1400" dirty="0" smtClean="0"/>
              <a:t>(</a:t>
            </a:r>
            <a:r>
              <a:rPr lang="zh-CN" altLang="en-US" sz="1400" dirty="0" smtClean="0"/>
              <a:t>姓名，职位，所在单位，联系方式</a:t>
            </a:r>
            <a:r>
              <a:rPr lang="en-US" altLang="zh-CN" sz="1400" dirty="0" smtClean="0"/>
              <a:t>...)&gt;</a:t>
            </a:r>
            <a:r>
              <a:rPr lang="zh-CN" altLang="en-US" dirty="0" smtClean="0"/>
              <a:t>，</a:t>
            </a:r>
            <a:r>
              <a:rPr lang="en-US" altLang="zh-CN" dirty="0" smtClean="0"/>
              <a:t>&lt;</a:t>
            </a:r>
            <a:r>
              <a:rPr lang="zh-CN" altLang="en-US" sz="1600" b="1" dirty="0" smtClean="0">
                <a:solidFill>
                  <a:srgbClr val="FF0000"/>
                </a:solidFill>
              </a:rPr>
              <a:t>用户行为偏好</a:t>
            </a:r>
            <a:r>
              <a:rPr lang="en-US" altLang="zh-CN" sz="1600" dirty="0" smtClean="0"/>
              <a:t>(</a:t>
            </a:r>
            <a:r>
              <a:rPr lang="zh-CN" altLang="en-US" sz="1400" dirty="0" smtClean="0"/>
              <a:t>时间偏好，作者偏好，文献偏好，机构偏好</a:t>
            </a:r>
            <a:r>
              <a:rPr lang="en-US" altLang="zh-CN" sz="1600" dirty="0" smtClean="0"/>
              <a:t>)&gt;</a:t>
            </a:r>
            <a:r>
              <a:rPr lang="zh-CN" altLang="en-US" sz="1600" dirty="0" smtClean="0"/>
              <a:t>，</a:t>
            </a:r>
            <a:r>
              <a:rPr lang="en-US" altLang="zh-CN" sz="1600" dirty="0" smtClean="0"/>
              <a:t>&lt;</a:t>
            </a:r>
            <a:r>
              <a:rPr lang="zh-CN" altLang="en-US" sz="1600" b="1" dirty="0" smtClean="0">
                <a:solidFill>
                  <a:srgbClr val="FF0000"/>
                </a:solidFill>
              </a:rPr>
              <a:t>用户等级</a:t>
            </a:r>
            <a:r>
              <a:rPr lang="en-US" altLang="zh-CN" sz="1400" dirty="0" smtClean="0"/>
              <a:t>(</a:t>
            </a:r>
            <a:r>
              <a:rPr lang="zh-CN" altLang="en-US" sz="1400" dirty="0" smtClean="0"/>
              <a:t>计算机等级、材料等级</a:t>
            </a:r>
            <a:r>
              <a:rPr lang="en-US" altLang="zh-CN" sz="1400" dirty="0" smtClean="0"/>
              <a:t>)</a:t>
            </a:r>
            <a:r>
              <a:rPr lang="en-US" altLang="zh-CN" sz="1600" dirty="0" smtClean="0"/>
              <a:t>&gt;</a:t>
            </a:r>
            <a:r>
              <a:rPr lang="zh-CN" altLang="en-US" sz="1600" dirty="0" smtClean="0"/>
              <a:t>，</a:t>
            </a:r>
            <a:r>
              <a:rPr lang="en-US" altLang="zh-CN" sz="1600" dirty="0" smtClean="0"/>
              <a:t>...}</a:t>
            </a:r>
            <a:endParaRPr lang="zh-CN" altLang="en-US" sz="1600"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smtClean="0"/>
              <a:t>用户模型信息</a:t>
            </a:r>
            <a:endParaRPr lang="zh-CN" altLang="en-US" sz="1600" b="1" dirty="0"/>
          </a:p>
        </p:txBody>
      </p:sp>
    </p:spTree>
    <p:extLst>
      <p:ext uri="{BB962C8B-B14F-4D97-AF65-F5344CB8AC3E}">
        <p14:creationId xmlns:p14="http://schemas.microsoft.com/office/powerpoint/2010/main" val="163860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个性</a:t>
            </a:r>
            <a:r>
              <a:rPr lang="zh-CN" altLang="en-US" sz="2300" dirty="0" smtClean="0">
                <a:solidFill>
                  <a:srgbClr val="FF0000"/>
                </a:solidFill>
              </a:rPr>
              <a:t>化搜索功能展示</a:t>
            </a:r>
            <a:endParaRPr lang="zh-CN" altLang="en-US" sz="2300" dirty="0">
              <a:solidFill>
                <a:srgbClr val="FF0000"/>
              </a:solidFill>
            </a:endParaRP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smtClean="0">
                <a:solidFill>
                  <a:srgbClr val="FF0000"/>
                </a:solidFill>
              </a:rPr>
              <a:t>不同用户</a:t>
            </a:r>
            <a:endParaRPr lang="zh-CN" altLang="en-US" b="1" dirty="0">
              <a:solidFill>
                <a:srgbClr val="FF0000"/>
              </a:solidFill>
            </a:endParaRP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smtClean="0">
                <a:solidFill>
                  <a:srgbClr val="FF0000"/>
                </a:solidFill>
              </a:rPr>
              <a:t>搜索关键字</a:t>
            </a:r>
            <a:endParaRPr lang="zh-CN" altLang="en-US" b="1" dirty="0">
              <a:solidFill>
                <a:srgbClr val="FF0000"/>
              </a:solidFill>
            </a:endParaRP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2"/>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smtClean="0">
                <a:solidFill>
                  <a:srgbClr val="FF0000"/>
                </a:solidFill>
              </a:rPr>
              <a:t>结果列表</a:t>
            </a:r>
            <a:endParaRPr lang="zh-CN" altLang="en-US" b="1" dirty="0">
              <a:solidFill>
                <a:srgbClr val="FF0000"/>
              </a:solidFill>
            </a:endParaRP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smtClean="0">
                <a:solidFill>
                  <a:srgbClr val="FF0000"/>
                </a:solidFill>
              </a:rPr>
              <a:t>搜索关键</a:t>
            </a:r>
            <a:r>
              <a:rPr lang="zh-CN" altLang="en-US" b="1" dirty="0" smtClean="0">
                <a:solidFill>
                  <a:srgbClr val="FF0000"/>
                </a:solidFill>
              </a:rPr>
              <a:t>字</a:t>
            </a:r>
            <a:r>
              <a:rPr lang="zh-CN" altLang="en-US" b="1" dirty="0">
                <a:solidFill>
                  <a:srgbClr val="FF0000"/>
                </a:solidFill>
              </a:rPr>
              <a:t>都</a:t>
            </a:r>
            <a:r>
              <a:rPr lang="zh-CN" altLang="en-US" b="1" dirty="0" smtClean="0">
                <a:solidFill>
                  <a:srgbClr val="FF0000"/>
                </a:solidFill>
              </a:rPr>
              <a:t>为</a:t>
            </a:r>
            <a:r>
              <a:rPr lang="en-US" altLang="zh-CN" b="1" dirty="0" smtClean="0">
                <a:solidFill>
                  <a:srgbClr val="FF0000"/>
                </a:solidFill>
              </a:rPr>
              <a:t>alloying</a:t>
            </a:r>
            <a:endParaRPr lang="zh-CN" altLang="en-US" b="1" dirty="0">
              <a:solidFill>
                <a:srgbClr val="FF0000"/>
              </a:solidFill>
            </a:endParaRPr>
          </a:p>
        </p:txBody>
      </p:sp>
      <p:pic>
        <p:nvPicPr>
          <p:cNvPr id="19" name="图片 18"/>
          <p:cNvPicPr>
            <a:picLocks noChangeAspect="1"/>
          </p:cNvPicPr>
          <p:nvPr/>
        </p:nvPicPr>
        <p:blipFill>
          <a:blip r:embed="rId3"/>
          <a:stretch>
            <a:fillRect/>
          </a:stretch>
        </p:blipFill>
        <p:spPr>
          <a:xfrm>
            <a:off x="507243" y="5517231"/>
            <a:ext cx="5393407" cy="1064693"/>
          </a:xfrm>
          <a:prstGeom prst="rect">
            <a:avLst/>
          </a:prstGeom>
        </p:spPr>
      </p:pic>
      <p:pic>
        <p:nvPicPr>
          <p:cNvPr id="20" name="图片 19"/>
          <p:cNvPicPr>
            <a:picLocks noChangeAspect="1"/>
          </p:cNvPicPr>
          <p:nvPr/>
        </p:nvPicPr>
        <p:blipFill>
          <a:blip r:embed="rId4"/>
          <a:stretch>
            <a:fillRect/>
          </a:stretch>
        </p:blipFill>
        <p:spPr>
          <a:xfrm>
            <a:off x="3124814" y="5492887"/>
            <a:ext cx="5915025" cy="1123949"/>
          </a:xfrm>
          <a:prstGeom prst="rect">
            <a:avLst/>
          </a:prstGeom>
        </p:spPr>
      </p:pic>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5"/>
          <a:stretch>
            <a:fillRect/>
          </a:stretch>
        </p:blipFill>
        <p:spPr>
          <a:xfrm>
            <a:off x="4654964" y="980640"/>
            <a:ext cx="4273997" cy="2198203"/>
          </a:xfrm>
          <a:prstGeom prst="rect">
            <a:avLst/>
          </a:prstGeom>
        </p:spPr>
      </p:pic>
      <p:pic>
        <p:nvPicPr>
          <p:cNvPr id="5" name="图片 4"/>
          <p:cNvPicPr>
            <a:picLocks noChangeAspect="1"/>
          </p:cNvPicPr>
          <p:nvPr/>
        </p:nvPicPr>
        <p:blipFill>
          <a:blip r:embed="rId6"/>
          <a:stretch>
            <a:fillRect/>
          </a:stretch>
        </p:blipFill>
        <p:spPr>
          <a:xfrm>
            <a:off x="251520" y="948064"/>
            <a:ext cx="4263676" cy="2192895"/>
          </a:xfrm>
          <a:prstGeom prst="rect">
            <a:avLst/>
          </a:prstGeom>
        </p:spPr>
      </p:pic>
    </p:spTree>
    <p:extLst>
      <p:ext uri="{BB962C8B-B14F-4D97-AF65-F5344CB8AC3E}">
        <p14:creationId xmlns:p14="http://schemas.microsoft.com/office/powerpoint/2010/main" val="18725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数据上传与存储</a:t>
            </a:r>
            <a:endParaRPr lang="zh-CN" altLang="en-US" sz="2300" dirty="0">
              <a:solidFill>
                <a:srgbClr val="FF0000"/>
              </a:solidFill>
            </a:endParaRPr>
          </a:p>
        </p:txBody>
      </p:sp>
      <p:pic>
        <p:nvPicPr>
          <p:cNvPr id="5" name="图片 4"/>
          <p:cNvPicPr>
            <a:picLocks noChangeAspect="1"/>
          </p:cNvPicPr>
          <p:nvPr/>
        </p:nvPicPr>
        <p:blipFill>
          <a:blip r:embed="rId2"/>
          <a:stretch>
            <a:fillRect/>
          </a:stretch>
        </p:blipFill>
        <p:spPr>
          <a:xfrm>
            <a:off x="224203" y="1052736"/>
            <a:ext cx="8832981" cy="4968552"/>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smtClean="0">
                <a:solidFill>
                  <a:srgbClr val="FF0000"/>
                </a:solidFill>
              </a:rPr>
              <a:t>数据、文献、计算方法上传</a:t>
            </a:r>
            <a:endParaRPr lang="zh-CN" altLang="en-US" b="1" dirty="0">
              <a:solidFill>
                <a:srgbClr val="FF0000"/>
              </a:solidFill>
            </a:endParaRPr>
          </a:p>
        </p:txBody>
      </p:sp>
      <p:sp>
        <p:nvSpPr>
          <p:cNvPr id="4" name="文本框 3"/>
          <p:cNvSpPr txBox="1"/>
          <p:nvPr/>
        </p:nvSpPr>
        <p:spPr>
          <a:xfrm>
            <a:off x="1544349" y="4499829"/>
            <a:ext cx="6192688"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）能够上传</a:t>
            </a:r>
            <a:r>
              <a:rPr lang="zh-CN" altLang="en-US" dirty="0" smtClean="0">
                <a:solidFill>
                  <a:srgbClr val="FF0000"/>
                </a:solidFill>
              </a:rPr>
              <a:t>多类型数据</a:t>
            </a:r>
            <a:r>
              <a:rPr lang="zh-CN" altLang="en-US" dirty="0" smtClean="0"/>
              <a:t>，包括文献、表格数据、计算方法等</a:t>
            </a:r>
            <a:endParaRPr lang="en-US" altLang="zh-CN" dirty="0" smtClean="0"/>
          </a:p>
          <a:p>
            <a:r>
              <a:rPr lang="zh-CN" altLang="en-US" dirty="0" smtClean="0"/>
              <a:t>（</a:t>
            </a:r>
            <a:r>
              <a:rPr lang="en-US" altLang="zh-CN" dirty="0" smtClean="0"/>
              <a:t>2</a:t>
            </a:r>
            <a:r>
              <a:rPr lang="zh-CN" altLang="en-US" dirty="0" smtClean="0"/>
              <a:t>）</a:t>
            </a:r>
            <a:r>
              <a:rPr lang="zh-CN" altLang="en-US" dirty="0"/>
              <a:t>上</a:t>
            </a:r>
            <a:r>
              <a:rPr lang="zh-CN" altLang="en-US" dirty="0" smtClean="0"/>
              <a:t>传的数据与数据之间存在</a:t>
            </a:r>
            <a:r>
              <a:rPr lang="zh-CN" altLang="en-US" dirty="0" smtClean="0">
                <a:solidFill>
                  <a:srgbClr val="FF0000"/>
                </a:solidFill>
              </a:rPr>
              <a:t>关联关系</a:t>
            </a:r>
            <a:r>
              <a:rPr lang="zh-CN" altLang="en-US" dirty="0" smtClean="0"/>
              <a:t>，数据能够</a:t>
            </a:r>
            <a:r>
              <a:rPr lang="zh-CN" altLang="en-US" dirty="0" smtClean="0">
                <a:solidFill>
                  <a:srgbClr val="FF0000"/>
                </a:solidFill>
              </a:rPr>
              <a:t>溯源</a:t>
            </a:r>
            <a:r>
              <a:rPr lang="zh-CN" altLang="en-US" dirty="0" smtClean="0"/>
              <a:t>。</a:t>
            </a:r>
            <a:endParaRPr lang="en-US" altLang="zh-CN" dirty="0" smtClean="0"/>
          </a:p>
          <a:p>
            <a:r>
              <a:rPr lang="zh-CN" altLang="en-US" dirty="0" smtClean="0"/>
              <a:t>（</a:t>
            </a:r>
            <a:r>
              <a:rPr lang="en-US" altLang="zh-CN" dirty="0" smtClean="0"/>
              <a:t>3</a:t>
            </a:r>
            <a:r>
              <a:rPr lang="zh-CN" altLang="en-US" dirty="0" smtClean="0"/>
              <a:t>）数据上传后能够对</a:t>
            </a:r>
            <a:r>
              <a:rPr lang="zh-CN" altLang="en-US" dirty="0" smtClean="0">
                <a:solidFill>
                  <a:srgbClr val="FF0000"/>
                </a:solidFill>
              </a:rPr>
              <a:t>数据进行质量检查</a:t>
            </a:r>
            <a:r>
              <a:rPr lang="zh-CN" altLang="en-US" dirty="0" smtClean="0"/>
              <a:t>并可以提醒用户进行修正。</a:t>
            </a:r>
            <a:endParaRPr lang="zh-CN" altLang="en-US" dirty="0"/>
          </a:p>
        </p:txBody>
      </p:sp>
      <p:sp>
        <p:nvSpPr>
          <p:cNvPr id="6" name="圆角矩形 5"/>
          <p:cNvSpPr/>
          <p:nvPr/>
        </p:nvSpPr>
        <p:spPr>
          <a:xfrm>
            <a:off x="1475656"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基于主动学习的多层级交互式特征分</a:t>
            </a:r>
            <a:r>
              <a:rPr lang="zh-CN" altLang="en-US" sz="2300" dirty="0" smtClean="0">
                <a:solidFill>
                  <a:srgbClr val="FF0000"/>
                </a:solidFill>
              </a:rPr>
              <a:t>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特</a:t>
            </a:r>
            <a:r>
              <a:rPr lang="zh-CN" altLang="en-US" sz="2300" dirty="0" smtClean="0">
                <a:solidFill>
                  <a:srgbClr val="FF0000"/>
                </a:solidFill>
              </a:rPr>
              <a:t>征筛结果展示</a:t>
            </a:r>
            <a:endParaRPr lang="zh-CN" altLang="en-US" sz="2300" dirty="0">
              <a:solidFill>
                <a:srgbClr val="FF0000"/>
              </a:solidFill>
            </a:endParaRP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机器学</a:t>
            </a:r>
            <a:r>
              <a:rPr lang="zh-CN" altLang="en-US" sz="2300" dirty="0" smtClean="0">
                <a:solidFill>
                  <a:srgbClr val="FF0000"/>
                </a:solidFill>
              </a:rPr>
              <a:t>习算法分析</a:t>
            </a:r>
            <a:endParaRPr lang="zh-CN" altLang="en-US" sz="2300" dirty="0">
              <a:solidFill>
                <a:srgbClr val="FF0000"/>
              </a:solidFill>
            </a:endParaRP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smtClean="0">
                <a:solidFill>
                  <a:srgbClr val="FF0000"/>
                </a:solidFill>
              </a:rPr>
              <a:t>非自动化机器学习算法</a:t>
            </a:r>
            <a:r>
              <a:rPr lang="en-US" altLang="zh-CN" b="1" dirty="0" smtClean="0">
                <a:solidFill>
                  <a:srgbClr val="FF0000"/>
                </a:solidFill>
              </a:rPr>
              <a:t>:</a:t>
            </a:r>
          </a:p>
          <a:p>
            <a:r>
              <a:rPr lang="en-US" altLang="zh-CN" b="1" dirty="0" smtClean="0">
                <a:solidFill>
                  <a:srgbClr val="FF0000"/>
                </a:solidFill>
              </a:rPr>
              <a:t> </a:t>
            </a:r>
            <a:r>
              <a:rPr lang="zh-CN" altLang="en-US" b="1" dirty="0" smtClean="0"/>
              <a:t>用户选择数据、算法</a:t>
            </a:r>
            <a:r>
              <a:rPr lang="zh-CN" altLang="en-US" b="1" dirty="0"/>
              <a:t>，</a:t>
            </a:r>
            <a:r>
              <a:rPr lang="zh-CN" altLang="en-US" b="1" dirty="0" smtClean="0"/>
              <a:t>系统执行算法并展示实验结果。</a:t>
            </a:r>
            <a:endParaRPr lang="zh-CN" altLang="en-US" b="1" dirty="0"/>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42</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42</a:t>
            </a:fld>
            <a:endParaRPr lang="zh-CN" altLang="en-US" dirty="0"/>
          </a:p>
        </p:txBody>
      </p:sp>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smtClean="0"/>
              <a:t>机器学习算法</a:t>
            </a:r>
            <a:r>
              <a:rPr lang="en-US" altLang="zh-CN" sz="2000" dirty="0" smtClean="0"/>
              <a:t>——</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半</a:t>
            </a:r>
            <a:r>
              <a:rPr lang="zh-CN" altLang="en-US" sz="2000" dirty="0">
                <a:solidFill>
                  <a:srgbClr val="FF0000"/>
                </a:solidFill>
              </a:rPr>
              <a:t>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43</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 xmlns:a16="http://schemas.microsoft.com/office/drawing/2014/main" id="{D65B3458-B4F5-4C45-90CC-98D508B837DE}"/>
              </a:ext>
            </a:extLst>
          </p:cNvPr>
          <p:cNvSpPr txBox="1"/>
          <p:nvPr/>
        </p:nvSpPr>
        <p:spPr>
          <a:xfrm>
            <a:off x="126333" y="3866146"/>
            <a:ext cx="7220527" cy="307777"/>
          </a:xfrm>
          <a:prstGeom prst="rect">
            <a:avLst/>
          </a:prstGeom>
          <a:noFill/>
        </p:spPr>
        <p:txBody>
          <a:bodyPr wrap="square" rtlCol="0">
            <a:spAutoFit/>
          </a:bodyPr>
          <a:lstStyle/>
          <a:p>
            <a:r>
              <a:rPr lang="zh-CN" altLang="en-US" sz="1400" dirty="0"/>
              <a:t>蠕变预测规则实例</a:t>
            </a:r>
            <a:r>
              <a:rPr lang="en-US" altLang="zh-CN" sz="1400" dirty="0"/>
              <a:t>1</a:t>
            </a:r>
            <a:endParaRPr lang="zh-CN" altLang="en-US" sz="1400" dirty="0"/>
          </a:p>
        </p:txBody>
      </p:sp>
      <p:sp>
        <p:nvSpPr>
          <p:cNvPr id="36" name="文本框 35">
            <a:extLst>
              <a:ext uri="{FF2B5EF4-FFF2-40B4-BE49-F238E27FC236}">
                <a16:creationId xmlns="" xmlns:a16="http://schemas.microsoft.com/office/drawing/2014/main" id="{90AA0349-524E-4272-9D9E-8421EB639C76}"/>
              </a:ext>
            </a:extLst>
          </p:cNvPr>
          <p:cNvSpPr txBox="1"/>
          <p:nvPr/>
        </p:nvSpPr>
        <p:spPr>
          <a:xfrm>
            <a:off x="4886171" y="3825600"/>
            <a:ext cx="7220527" cy="307777"/>
          </a:xfrm>
          <a:prstGeom prst="rect">
            <a:avLst/>
          </a:prstGeom>
          <a:noFill/>
        </p:spPr>
        <p:txBody>
          <a:bodyPr wrap="square" rtlCol="0">
            <a:spAutoFit/>
          </a:bodyPr>
          <a:lstStyle/>
          <a:p>
            <a:r>
              <a:rPr lang="zh-CN" altLang="en-US" sz="1400" dirty="0"/>
              <a:t>蠕变预测规则实例</a:t>
            </a:r>
            <a:r>
              <a:rPr lang="en-US" altLang="zh-CN" sz="1400" dirty="0"/>
              <a:t>2</a:t>
            </a:r>
            <a:endParaRPr lang="zh-CN" altLang="en-US" sz="1400" dirty="0"/>
          </a:p>
        </p:txBody>
      </p:sp>
      <p:sp>
        <p:nvSpPr>
          <p:cNvPr id="33" name="标题 1">
            <a:extLst>
              <a:ext uri="{FF2B5EF4-FFF2-40B4-BE49-F238E27FC236}">
                <a16:creationId xmlns=""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2" name="矩形 1">
            <a:extLst>
              <a:ext uri="{FF2B5EF4-FFF2-40B4-BE49-F238E27FC236}">
                <a16:creationId xmlns=""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7" action="ppaction://hlinksldjump"/>
              </a:rPr>
              <a:t>返回</a:t>
            </a:r>
            <a:endParaRPr lang="zh-CN" altLang="en-US" dirty="0"/>
          </a:p>
        </p:txBody>
      </p:sp>
      <p:pic>
        <p:nvPicPr>
          <p:cNvPr id="5" name="图片 4">
            <a:extLst>
              <a:ext uri="{FF2B5EF4-FFF2-40B4-BE49-F238E27FC236}">
                <a16:creationId xmlns="" xmlns:a16="http://schemas.microsoft.com/office/drawing/2014/main" id="{4A566FE9-DC8B-4D9E-BBEA-27FA5B8028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447" y="4172610"/>
            <a:ext cx="4211960" cy="2640766"/>
          </a:xfrm>
          <a:prstGeom prst="rect">
            <a:avLst/>
          </a:prstGeom>
        </p:spPr>
      </p:pic>
      <p:pic>
        <p:nvPicPr>
          <p:cNvPr id="7" name="图片 6">
            <a:extLst>
              <a:ext uri="{FF2B5EF4-FFF2-40B4-BE49-F238E27FC236}">
                <a16:creationId xmlns="" xmlns:a16="http://schemas.microsoft.com/office/drawing/2014/main" id="{7EF87715-B84D-433B-93F8-9936CA8478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119" y="4152759"/>
            <a:ext cx="3250271" cy="2624110"/>
          </a:xfrm>
          <a:prstGeom prst="rect">
            <a:avLst/>
          </a:prstGeom>
        </p:spPr>
      </p:pic>
    </p:spTree>
    <p:extLst>
      <p:ext uri="{BB962C8B-B14F-4D97-AF65-F5344CB8AC3E}">
        <p14:creationId xmlns:p14="http://schemas.microsoft.com/office/powerpoint/2010/main" val="3697715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 xmlns:a16="http://schemas.microsoft.com/office/drawing/2014/main"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 xmlns:a16="http://schemas.microsoft.com/office/drawing/2014/main" val="174704882"/>
                    </a:ext>
                  </a:extLst>
                </a:gridCol>
                <a:gridCol w="759829">
                  <a:extLst>
                    <a:ext uri="{9D8B030D-6E8A-4147-A177-3AD203B41FA5}">
                      <a16:colId xmlns="" xmlns:a16="http://schemas.microsoft.com/office/drawing/2014/main" val="2945508070"/>
                    </a:ext>
                  </a:extLst>
                </a:gridCol>
                <a:gridCol w="759829">
                  <a:extLst>
                    <a:ext uri="{9D8B030D-6E8A-4147-A177-3AD203B41FA5}">
                      <a16:colId xmlns="" xmlns:a16="http://schemas.microsoft.com/office/drawing/2014/main" val="2795111710"/>
                    </a:ext>
                  </a:extLst>
                </a:gridCol>
                <a:gridCol w="759829">
                  <a:extLst>
                    <a:ext uri="{9D8B030D-6E8A-4147-A177-3AD203B41FA5}">
                      <a16:colId xmlns="" xmlns:a16="http://schemas.microsoft.com/office/drawing/2014/main" val="2443541619"/>
                    </a:ext>
                  </a:extLst>
                </a:gridCol>
                <a:gridCol w="759829">
                  <a:extLst>
                    <a:ext uri="{9D8B030D-6E8A-4147-A177-3AD203B41FA5}">
                      <a16:colId xmlns=""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792457489"/>
                  </a:ext>
                </a:extLst>
              </a:tr>
            </a:tbl>
          </a:graphicData>
        </a:graphic>
      </p:graphicFrame>
      <p:graphicFrame>
        <p:nvGraphicFramePr>
          <p:cNvPr id="13" name="表格 12">
            <a:extLst>
              <a:ext uri="{FF2B5EF4-FFF2-40B4-BE49-F238E27FC236}">
                <a16:creationId xmlns="" xmlns:a16="http://schemas.microsoft.com/office/drawing/2014/main"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 xmlns:a16="http://schemas.microsoft.com/office/drawing/2014/main" val="2163569792"/>
                    </a:ext>
                  </a:extLst>
                </a:gridCol>
                <a:gridCol w="796443">
                  <a:extLst>
                    <a:ext uri="{9D8B030D-6E8A-4147-A177-3AD203B41FA5}">
                      <a16:colId xmlns="" xmlns:a16="http://schemas.microsoft.com/office/drawing/2014/main" val="3690071029"/>
                    </a:ext>
                  </a:extLst>
                </a:gridCol>
                <a:gridCol w="962368">
                  <a:extLst>
                    <a:ext uri="{9D8B030D-6E8A-4147-A177-3AD203B41FA5}">
                      <a16:colId xmlns="" xmlns:a16="http://schemas.microsoft.com/office/drawing/2014/main" val="2699605780"/>
                    </a:ext>
                  </a:extLst>
                </a:gridCol>
                <a:gridCol w="862813">
                  <a:extLst>
                    <a:ext uri="{9D8B030D-6E8A-4147-A177-3AD203B41FA5}">
                      <a16:colId xmlns=""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1405925321"/>
                  </a:ext>
                </a:extLst>
              </a:tr>
            </a:tbl>
          </a:graphicData>
        </a:graphic>
      </p:graphicFrame>
      <p:sp>
        <p:nvSpPr>
          <p:cNvPr id="18" name="矩形 17">
            <a:extLst>
              <a:ext uri="{FF2B5EF4-FFF2-40B4-BE49-F238E27FC236}">
                <a16:creationId xmlns=""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18010781"/>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4125127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6" name="图片 5"/>
          <p:cNvPicPr>
            <a:picLocks noChangeAspect="1"/>
          </p:cNvPicPr>
          <p:nvPr/>
        </p:nvPicPr>
        <p:blipFill>
          <a:blip r:embed="rId5"/>
          <a:stretch>
            <a:fillRect/>
          </a:stretch>
        </p:blipFill>
        <p:spPr>
          <a:xfrm>
            <a:off x="4912556" y="876583"/>
            <a:ext cx="3906707" cy="2623995"/>
          </a:xfrm>
          <a:prstGeom prst="rect">
            <a:avLst/>
          </a:prstGeom>
          <a:ln>
            <a:solidFill>
              <a:srgbClr val="FF0000"/>
            </a:solidFill>
          </a:ln>
        </p:spPr>
      </p:pic>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25248" y="3521219"/>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smtClean="0">
                  <a:solidFill>
                    <a:srgbClr val="FF0000"/>
                  </a:solidFill>
                </a:rPr>
                <a:t>Nosql</a:t>
              </a:r>
              <a:r>
                <a:rPr lang="zh-CN" altLang="en-US" sz="1400" b="1" dirty="0" smtClean="0">
                  <a:solidFill>
                    <a:srgbClr val="FF0000"/>
                  </a:solidFill>
                </a:rPr>
                <a:t>数据库</a:t>
              </a:r>
              <a:endParaRPr lang="zh-CN" altLang="en-US" sz="1400" b="1" dirty="0">
                <a:solidFill>
                  <a:srgbClr val="FF0000"/>
                </a:solidFill>
              </a:endParaRP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smtClean="0">
                  <a:solidFill>
                    <a:srgbClr val="FF0000"/>
                  </a:solidFill>
                </a:rPr>
                <a:t>Sql</a:t>
              </a:r>
              <a:r>
                <a:rPr lang="zh-CN" altLang="en-US" sz="1400" b="1" dirty="0" smtClean="0">
                  <a:solidFill>
                    <a:srgbClr val="FF0000"/>
                  </a:solidFill>
                </a:rPr>
                <a:t>数据库</a:t>
              </a:r>
              <a:endParaRPr lang="zh-CN" altLang="en-US" sz="1400" b="1" dirty="0">
                <a:solidFill>
                  <a:srgbClr val="FF0000"/>
                </a:solidFill>
              </a:endParaRP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smtClean="0">
                <a:solidFill>
                  <a:srgbClr val="FF0000"/>
                </a:solidFill>
              </a:rPr>
              <a:t>数据存储</a:t>
            </a:r>
            <a:endParaRPr lang="zh-CN" altLang="en-US" b="1" dirty="0">
              <a:solidFill>
                <a:srgbClr val="FF0000"/>
              </a:solidFill>
            </a:endParaRPr>
          </a:p>
        </p:txBody>
      </p:sp>
      <p:sp>
        <p:nvSpPr>
          <p:cNvPr id="24" name="椭圆 23"/>
          <p:cNvSpPr/>
          <p:nvPr/>
        </p:nvSpPr>
        <p:spPr>
          <a:xfrm>
            <a:off x="5500214" y="256067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61965" y="2560675"/>
            <a:ext cx="551297" cy="5590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186409" y="1628801"/>
            <a:ext cx="551297" cy="56481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417137095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1239179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24681</TotalTime>
  <Words>10511</Words>
  <Application>Microsoft Office PowerPoint</Application>
  <PresentationFormat>全屏显示(4:3)</PresentationFormat>
  <Paragraphs>1743</Paragraphs>
  <Slides>48</Slides>
  <Notes>22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48</vt:i4>
      </vt:variant>
    </vt:vector>
  </HeadingPairs>
  <TitlesOfParts>
    <vt:vector size="64" baseType="lpstr">
      <vt:lpstr>等线</vt:lpstr>
      <vt:lpstr>方正姚体</vt:lpstr>
      <vt:lpstr>仿宋_GB2312</vt:lpstr>
      <vt:lpstr>华文宋体</vt:lpstr>
      <vt:lpstr>华文新魏</vt:lpstr>
      <vt:lpstr>宋体</vt:lpstr>
      <vt:lpstr>微软雅黑</vt:lpstr>
      <vt:lpstr>Arial</vt:lpstr>
      <vt:lpstr>Calibri</vt:lpstr>
      <vt:lpstr>Cambria Math</vt:lpstr>
      <vt:lpstr>Monotype Corsiva</vt:lpstr>
      <vt:lpstr>Times New Roman</vt:lpstr>
      <vt:lpstr>Wingdings</vt:lpstr>
      <vt:lpstr>Office 主题</vt:lpstr>
      <vt:lpstr>默认设计模板</vt:lpstr>
      <vt:lpstr>Worksheet</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新属性计算    ---新属性的来源</vt:lpstr>
      <vt:lpstr>新属性计算    ---新属性的构造过程</vt:lpstr>
      <vt:lpstr>新属性计算    ---基于新属性的蠕变预测</vt:lpstr>
      <vt:lpstr>新属性计算    ---基于新属性的蠕变预测</vt:lpstr>
      <vt:lpstr>工作进展总览</vt:lpstr>
      <vt:lpstr>平台总体架构</vt:lpstr>
      <vt:lpstr>平台的开发环境和运行环境</vt:lpstr>
      <vt:lpstr>平台展示—— 平台首页</vt:lpstr>
      <vt:lpstr>平台展示—— 首页数据搜索界面展示</vt:lpstr>
      <vt:lpstr>平台展示—— 用户画像构建</vt:lpstr>
      <vt:lpstr>平台展示—— 个性化搜索功能展示</vt:lpstr>
      <vt:lpstr>平台展示—— 数据上传与存储</vt:lpstr>
      <vt:lpstr>平台展示—— 基于主动学习的多层级交互式特征分析界面 </vt:lpstr>
      <vt:lpstr>平台展示—— 特征筛结果展示</vt:lpstr>
      <vt:lpstr>平台展示—— 机器学习算法分析</vt:lpstr>
      <vt:lpstr>机器学习算法—— 半自动化（模板）流水线</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2309</cp:revision>
  <dcterms:created xsi:type="dcterms:W3CDTF">2014-12-26T05:35:01Z</dcterms:created>
  <dcterms:modified xsi:type="dcterms:W3CDTF">2018-06-18T14:16:01Z</dcterms:modified>
</cp:coreProperties>
</file>